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Roboto Medium"/>
      <p:regular r:id="rId61"/>
      <p:bold r:id="rId62"/>
      <p:italic r:id="rId63"/>
      <p:boldItalic r:id="rId64"/>
    </p:embeddedFont>
    <p:embeddedFont>
      <p:font typeface="Roboto"/>
      <p:regular r:id="rId65"/>
      <p:bold r:id="rId66"/>
      <p:italic r:id="rId67"/>
      <p:boldItalic r:id="rId68"/>
    </p:embeddedFont>
    <p:embeddedFont>
      <p:font typeface="Roboto Light"/>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052FE7-7C93-404D-833C-0DD4BC6274C0}">
  <a:tblStyle styleId="{D6052FE7-7C93-404D-833C-0DD4BC6274C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2" Type="http://schemas.openxmlformats.org/officeDocument/2006/relationships/font" Target="fonts/RobotoLight-bold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Light-italic.fntdata"/><Relationship Id="rId70" Type="http://schemas.openxmlformats.org/officeDocument/2006/relationships/font" Target="fonts/RobotoLight-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5.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7.xml"/><Relationship Id="rId66" Type="http://schemas.openxmlformats.org/officeDocument/2006/relationships/font" Target="fonts/Roboto-bold.fntdata"/><Relationship Id="rId21" Type="http://schemas.openxmlformats.org/officeDocument/2006/relationships/slide" Target="slides/slide16.xml"/><Relationship Id="rId65" Type="http://schemas.openxmlformats.org/officeDocument/2006/relationships/font" Target="fonts/Roboto-regular.fntdata"/><Relationship Id="rId24" Type="http://schemas.openxmlformats.org/officeDocument/2006/relationships/slide" Target="slides/slide19.xml"/><Relationship Id="rId68" Type="http://schemas.openxmlformats.org/officeDocument/2006/relationships/font" Target="fonts/Roboto-boldItalic.fntdata"/><Relationship Id="rId23" Type="http://schemas.openxmlformats.org/officeDocument/2006/relationships/slide" Target="slides/slide18.xml"/><Relationship Id="rId67" Type="http://schemas.openxmlformats.org/officeDocument/2006/relationships/font" Target="fonts/Roboto-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Light-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pload.wikimedia.org/wikipedia/commons/6/66/Moves_of_a_3-state_Busy_Beaver.jpg"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tic.wikia.nocookie.net/minecraft/images/a/af/Redstone_Dust.png/revision/latest?cb=20200826004502"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ons.wikimedia.org/wiki/File:Austria-03349_-_Royal_Items_(32811954821).jpg" TargetMode="External"/><Relationship Id="rId3" Type="http://schemas.openxmlformats.org/officeDocument/2006/relationships/hyperlink" Target="https://commons.wikimedia.org/wiki/File:Edvard_Munch,_1893,_The_Scream,_oil,_tempera_and_pastel_on_cardboard,_91_x_73_cm,_National_Gallery_of_Norway.jpg" TargetMode="External"/><Relationship Id="rId4" Type="http://schemas.openxmlformats.org/officeDocument/2006/relationships/hyperlink" Target="https://commons.wikimedia.org/wiki/File:Smallone.jpg"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pload.wikimedia.org/wikipedia/en/5/54/The_Melancholy_of_Haruhi_Suzumiya_DVD_cover.jpg" TargetMode="Externa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eis.org/A180632/a180632.pdf"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263cb0b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6263cb0b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Credit: https://xkcd.com/287/</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263cb0bbf_0_27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6263cb0bbf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263cb0bbf_0_28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6263cb0bbf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6263cb0bbf_0_29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6263cb0bbf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6263cb0bbf_0_31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6263cb0bbf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6263cb0bbf_0_32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6263cb0bbf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6263cb0bbf_0_33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6263cb0bbf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6263cb0bbf_0_34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6263cb0bbf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6263cb0bbf_0_36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6263cb0bbf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6263cb0bbf_0_16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6263cb0bbf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6263cb0bbf_0_37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6263cb0bbf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Moves_of_a_3-state_Busy_Beaver.jpg (1358×830) (wikimedia.org)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9ec2e89747_0_112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9ec2e89747_0_1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6263cb0bbf_0_37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6263cb0bbf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https://static.wikia.nocookie.net/minecraft/images/a/af/Redstone_Dust.png/revision/latest?cb=20200826004502</a:t>
            </a:r>
            <a:br>
              <a:rPr lang="en"/>
            </a:br>
            <a:r>
              <a:rPr lang="en"/>
              <a:t>https://www.youtube.com/watch?v=FDiapbD0Xfg&amp;t=4s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6263cb0bbf_0_39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6263cb0bbf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6263cb0bbf_0_40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6263cb0bbf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6263cb0bbf_0_17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6263cb0bb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6263cb0bbf_0_40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6263cb0bbf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263cb0bbf_0_4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263cb0bbf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6263cb0bbf_0_41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6263cb0bbf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263cb0bbf_0_42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263cb0bbf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6263cb0bbf_0_43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6263cb0bbf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6263cb0bbf_0_43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6263cb0bbf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6263cb0bbf_0_21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6263cb0bbf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https://commons.wikimedia.org/wiki/File:Austria-03349_-_Royal_Items_(32811954821).jpg</a:t>
            </a:r>
            <a:br>
              <a:rPr lang="en"/>
            </a:br>
            <a:r>
              <a:rPr lang="en" u="sng">
                <a:solidFill>
                  <a:schemeClr val="hlink"/>
                </a:solidFill>
                <a:hlinkClick r:id="rId3"/>
              </a:rPr>
              <a:t>File:Edvard Munch, 1893, The Scream, oil, tempera and pastel on cardboard, 91 x 73 cm, National Gallery of Norway.jpg - Wikimedia Commons</a:t>
            </a:r>
            <a:br>
              <a:rPr lang="en"/>
            </a:br>
            <a:r>
              <a:rPr lang="en" u="sng">
                <a:solidFill>
                  <a:schemeClr val="hlink"/>
                </a:solidFill>
                <a:hlinkClick r:id="rId4"/>
              </a:rPr>
              <a:t>File:Smallone.jpg - Wikimedia Commons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6263cb0bbf_0_44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6263cb0bbf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6263cb0bbf_0_45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6263cb0bbf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6263cb0bbf_0_45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6263cb0bbf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6263cb0bbf_0_46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6263cb0bbf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6263cb0bbf_0_47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6263cb0bbf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6263cb0bbf_0_47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6263cb0bbf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6263cb0bbf_0_48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6263cb0bbf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6263cb0bbf_0_48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6263cb0bbf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6263cb0bbf_0_104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6263cb0bbf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6263cb0bbf_0_105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6263cb0bbf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6263cb0bbf_0_20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6263cb0bbf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6263cb0bbf_0_105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6263cb0bbf_0_1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6263cb0bbf_0_18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6263cb0bbf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26263cb0bbf_0_49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26263cb0bb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6263cb0bbf_0_50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6263cb0bbf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6263cb0bbf_0_51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6263cb0bb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6263cb0bbf_0_65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6263cb0bbf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6263cb0bbf_0_68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26263cb0bbf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6263cb0bbf_0_69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26263cb0bbf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6263cb0bbf_0_72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6263cb0bbf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26263cb0bbf_0_18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26263cb0bbf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263cb0bbf_0_22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6263cb0bb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26263cb0bbf_0_73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26263cb0bbf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https://www.cs.umd.edu/users/gasarch/BLOGPAPERS/pollpaper3.pdf</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ce5e8481b8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2ce5e8481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https://www.cs.umd.edu/users/gasarch/BLOGPAPERS/pollpaper3.pdf</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6263cb0bbf_0_87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26263cb0bbf_0_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26263cb0bbf_0_88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26263cb0bbf_0_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6263cb0bbf_0_881: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6263cb0bbf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The_Melancholy_of_Haruhi_Suzumiya_DVD_cover.jpg (270×370) (wikimedia.org)</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c4a35cc0b9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2c4a35cc0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a180632.pdf (oeis.org)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6263cb0bbf_0_23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6263cb0bbf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263cb0bbf_0_24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6263cb0bbf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6263cb0bbf_0_25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6263cb0bbf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263cb0bbf_0_26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6263cb0bbf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p:txBody>
      </p:sp>
      <p:sp>
        <p:nvSpPr>
          <p:cNvPr id="12" name="Google Shape;12;p2"/>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1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1"/>
          <p:cNvSpPr txBox="1"/>
          <p:nvPr>
            <p:ph idx="1"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78" name="Google Shape;7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79" name="Google Shape;79;p11"/>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
        <p:nvSpPr>
          <p:cNvPr id="80" name="Google Shape;80;p11"/>
          <p:cNvSpPr txBox="1"/>
          <p:nvPr>
            <p:ph idx="2" type="body"/>
          </p:nvPr>
        </p:nvSpPr>
        <p:spPr>
          <a:xfrm>
            <a:off x="9543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1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84" name="Google Shape;84;p12"/>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1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7" name="Google Shape;87;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_3">
  <p:cSld name="SECTION_TITLE_AND_DESCRIPTION_3">
    <p:spTree>
      <p:nvGrpSpPr>
        <p:cNvPr id="88" name="Shape 88"/>
        <p:cNvGrpSpPr/>
        <p:nvPr/>
      </p:nvGrpSpPr>
      <p:grpSpPr>
        <a:xfrm>
          <a:off x="0" y="0"/>
          <a:ext cx="0" cy="0"/>
          <a:chOff x="0" y="0"/>
          <a:chExt cx="0" cy="0"/>
        </a:xfrm>
      </p:grpSpPr>
      <p:sp>
        <p:nvSpPr>
          <p:cNvPr id="89" name="Google Shape;89;p14"/>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1" name="Google Shape;91;p1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92" name="Google Shape;9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3" name="Google Shape;93;p14"/>
          <p:cNvSpPr txBox="1"/>
          <p:nvPr>
            <p:ph idx="2" type="body"/>
          </p:nvPr>
        </p:nvSpPr>
        <p:spPr>
          <a:xfrm>
            <a:off x="4812381" y="402206"/>
            <a:ext cx="39999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4" name="Shape 94"/>
        <p:cNvGrpSpPr/>
        <p:nvPr/>
      </p:nvGrpSpPr>
      <p:grpSpPr>
        <a:xfrm>
          <a:off x="0" y="0"/>
          <a:ext cx="0" cy="0"/>
          <a:chOff x="0" y="0"/>
          <a:chExt cx="0" cy="0"/>
        </a:xfrm>
      </p:grpSpPr>
      <p:sp>
        <p:nvSpPr>
          <p:cNvPr id="95" name="Google Shape;95;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15"/>
          <p:cNvSpPr txBox="1"/>
          <p:nvPr>
            <p:ph type="title"/>
          </p:nvPr>
        </p:nvSpPr>
        <p:spPr>
          <a:xfrm>
            <a:off x="95425" y="4382350"/>
            <a:ext cx="8425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cxnSp>
        <p:nvCxnSpPr>
          <p:cNvPr id="97" name="Google Shape;97;p15"/>
          <p:cNvCxnSpPr/>
          <p:nvPr/>
        </p:nvCxnSpPr>
        <p:spPr>
          <a:xfrm>
            <a:off x="168250" y="4288400"/>
            <a:ext cx="87570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dk1"/>
        </a:solidFill>
      </p:bgPr>
    </p:bg>
    <p:spTree>
      <p:nvGrpSpPr>
        <p:cNvPr id="100" name="Shape 100"/>
        <p:cNvGrpSpPr/>
        <p:nvPr/>
      </p:nvGrpSpPr>
      <p:grpSpPr>
        <a:xfrm>
          <a:off x="0" y="0"/>
          <a:ext cx="0" cy="0"/>
          <a:chOff x="0" y="0"/>
          <a:chExt cx="0" cy="0"/>
        </a:xfrm>
      </p:grpSpPr>
      <p:sp>
        <p:nvSpPr>
          <p:cNvPr id="101" name="Google Shape;101;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lude">
  <p:cSld name="SECTION_TITLE_AND_DESCRIPTION_1_3">
    <p:spTree>
      <p:nvGrpSpPr>
        <p:cNvPr id="102" name="Shape 102"/>
        <p:cNvGrpSpPr/>
        <p:nvPr/>
      </p:nvGrpSpPr>
      <p:grpSpPr>
        <a:xfrm>
          <a:off x="0" y="0"/>
          <a:ext cx="0" cy="0"/>
          <a:chOff x="0" y="0"/>
          <a:chExt cx="0" cy="0"/>
        </a:xfrm>
      </p:grpSpPr>
      <p:sp>
        <p:nvSpPr>
          <p:cNvPr id="103" name="Google Shape;103;p18"/>
          <p:cNvSpPr/>
          <p:nvPr/>
        </p:nvSpPr>
        <p:spPr>
          <a:xfrm>
            <a:off x="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8"/>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pic>
        <p:nvPicPr>
          <p:cNvPr id="106" name="Google Shape;106;p1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107" name="Google Shape;107;p18"/>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cxnSp>
        <p:nvCxnSpPr>
          <p:cNvPr id="108" name="Google Shape;108;p18"/>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109" name="Google Shape;109;p18"/>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Clr>
                <a:schemeClr val="lt1"/>
              </a:buClr>
              <a:buSzPts val="1800"/>
              <a:buNone/>
              <a:defRPr>
                <a:solidFill>
                  <a:schemeClr val="lt1"/>
                </a:solidFill>
              </a:defRPr>
            </a:lvl1pPr>
            <a:lvl2pPr lvl="1" rtl="0">
              <a:lnSpc>
                <a:spcPct val="100000"/>
              </a:lnSpc>
              <a:spcBef>
                <a:spcPts val="600"/>
              </a:spcBef>
              <a:spcAft>
                <a:spcPts val="0"/>
              </a:spcAft>
              <a:buClr>
                <a:schemeClr val="lt1"/>
              </a:buClr>
              <a:buSzPts val="2100"/>
              <a:buNone/>
              <a:defRPr sz="2100">
                <a:solidFill>
                  <a:schemeClr val="lt1"/>
                </a:solidFill>
              </a:defRPr>
            </a:lvl2pPr>
            <a:lvl3pPr lvl="2" rtl="0">
              <a:lnSpc>
                <a:spcPct val="100000"/>
              </a:lnSpc>
              <a:spcBef>
                <a:spcPts val="600"/>
              </a:spcBef>
              <a:spcAft>
                <a:spcPts val="0"/>
              </a:spcAft>
              <a:buClr>
                <a:schemeClr val="lt1"/>
              </a:buClr>
              <a:buSzPts val="2100"/>
              <a:buNone/>
              <a:defRPr sz="2100">
                <a:solidFill>
                  <a:schemeClr val="lt1"/>
                </a:solidFill>
              </a:defRPr>
            </a:lvl3pPr>
            <a:lvl4pPr lvl="3" rtl="0">
              <a:lnSpc>
                <a:spcPct val="100000"/>
              </a:lnSpc>
              <a:spcBef>
                <a:spcPts val="600"/>
              </a:spcBef>
              <a:spcAft>
                <a:spcPts val="0"/>
              </a:spcAft>
              <a:buClr>
                <a:schemeClr val="lt1"/>
              </a:buClr>
              <a:buSzPts val="2100"/>
              <a:buNone/>
              <a:defRPr sz="2100">
                <a:solidFill>
                  <a:schemeClr val="lt1"/>
                </a:solidFill>
              </a:defRPr>
            </a:lvl4pPr>
            <a:lvl5pPr lvl="4" rtl="0">
              <a:lnSpc>
                <a:spcPct val="100000"/>
              </a:lnSpc>
              <a:spcBef>
                <a:spcPts val="600"/>
              </a:spcBef>
              <a:spcAft>
                <a:spcPts val="0"/>
              </a:spcAft>
              <a:buClr>
                <a:schemeClr val="lt1"/>
              </a:buClr>
              <a:buSzPts val="2100"/>
              <a:buNone/>
              <a:defRPr sz="2100">
                <a:solidFill>
                  <a:schemeClr val="lt1"/>
                </a:solidFill>
              </a:defRPr>
            </a:lvl5pPr>
            <a:lvl6pPr lvl="5" rtl="0">
              <a:lnSpc>
                <a:spcPct val="100000"/>
              </a:lnSpc>
              <a:spcBef>
                <a:spcPts val="600"/>
              </a:spcBef>
              <a:spcAft>
                <a:spcPts val="0"/>
              </a:spcAft>
              <a:buClr>
                <a:schemeClr val="lt1"/>
              </a:buClr>
              <a:buSzPts val="2100"/>
              <a:buNone/>
              <a:defRPr sz="2100">
                <a:solidFill>
                  <a:schemeClr val="lt1"/>
                </a:solidFill>
              </a:defRPr>
            </a:lvl6pPr>
            <a:lvl7pPr lvl="6" rtl="0">
              <a:lnSpc>
                <a:spcPct val="100000"/>
              </a:lnSpc>
              <a:spcBef>
                <a:spcPts val="600"/>
              </a:spcBef>
              <a:spcAft>
                <a:spcPts val="0"/>
              </a:spcAft>
              <a:buClr>
                <a:schemeClr val="lt1"/>
              </a:buClr>
              <a:buSzPts val="2100"/>
              <a:buNone/>
              <a:defRPr sz="2100">
                <a:solidFill>
                  <a:schemeClr val="lt1"/>
                </a:solidFill>
              </a:defRPr>
            </a:lvl7pPr>
            <a:lvl8pPr lvl="7" rtl="0">
              <a:lnSpc>
                <a:spcPct val="100000"/>
              </a:lnSpc>
              <a:spcBef>
                <a:spcPts val="600"/>
              </a:spcBef>
              <a:spcAft>
                <a:spcPts val="0"/>
              </a:spcAft>
              <a:buClr>
                <a:schemeClr val="lt1"/>
              </a:buClr>
              <a:buSzPts val="2100"/>
              <a:buNone/>
              <a:defRPr sz="2100">
                <a:solidFill>
                  <a:schemeClr val="lt1"/>
                </a:solidFill>
              </a:defRPr>
            </a:lvl8pPr>
            <a:lvl9pPr lvl="8" rtl="0">
              <a:lnSpc>
                <a:spcPct val="100000"/>
              </a:lnSpc>
              <a:spcBef>
                <a:spcPts val="60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_1">
    <p:spTree>
      <p:nvGrpSpPr>
        <p:cNvPr id="110" name="Shape 110"/>
        <p:cNvGrpSpPr/>
        <p:nvPr/>
      </p:nvGrpSpPr>
      <p:grpSpPr>
        <a:xfrm>
          <a:off x="0" y="0"/>
          <a:ext cx="0" cy="0"/>
          <a:chOff x="0" y="0"/>
          <a:chExt cx="0" cy="0"/>
        </a:xfrm>
      </p:grpSpPr>
      <p:sp>
        <p:nvSpPr>
          <p:cNvPr id="111" name="Google Shape;111;p19"/>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3" name="Google Shape;113;p1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14" name="Google Shape;114;p1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15" name="Google Shape;11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left">
  <p:cSld name="SECTION_TITLE_AND_DESCRIPTION_1_1_1">
    <p:spTree>
      <p:nvGrpSpPr>
        <p:cNvPr id="116" name="Shape 116"/>
        <p:cNvGrpSpPr/>
        <p:nvPr/>
      </p:nvGrpSpPr>
      <p:grpSpPr>
        <a:xfrm>
          <a:off x="0" y="0"/>
          <a:ext cx="0" cy="0"/>
          <a:chOff x="0" y="0"/>
          <a:chExt cx="0" cy="0"/>
        </a:xfrm>
      </p:grpSpPr>
      <p:sp>
        <p:nvSpPr>
          <p:cNvPr id="117" name="Google Shape;117;p20"/>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0" name="Google Shape;120;p20"/>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1" name="Google Shape;121;p20"/>
          <p:cNvSpPr txBox="1"/>
          <p:nvPr>
            <p:ph type="title"/>
          </p:nvPr>
        </p:nvSpPr>
        <p:spPr>
          <a:xfrm>
            <a:off x="48829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2" name="Google Shape;122;p20"/>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3"/>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1pPr>
            <a:lvl2pPr lvl="1"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2pPr>
            <a:lvl3pPr lvl="2"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3pPr>
            <a:lvl4pPr lvl="3"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4pPr>
            <a:lvl5pPr lvl="4"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5pPr>
            <a:lvl6pPr lvl="5"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6pPr>
            <a:lvl7pPr lvl="6"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7pPr>
            <a:lvl8pPr lvl="7"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8pPr>
            <a:lvl9pPr lvl="8" rtl="0" algn="ctr">
              <a:lnSpc>
                <a:spcPct val="100000"/>
              </a:lnSpc>
              <a:spcBef>
                <a:spcPts val="600"/>
              </a:spcBef>
              <a:spcAft>
                <a:spcPts val="0"/>
              </a:spcAft>
              <a:buSzPts val="2400"/>
              <a:buFont typeface="Roboto Light"/>
              <a:buNone/>
              <a:defRPr sz="2400">
                <a:latin typeface="Roboto Light"/>
                <a:ea typeface="Roboto Light"/>
                <a:cs typeface="Roboto Light"/>
                <a:sym typeface="Roboto Ligh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left, Heading">
  <p:cSld name="SECTION_TITLE_AND_DESCRIPTION_1_1_1_1">
    <p:spTree>
      <p:nvGrpSpPr>
        <p:cNvPr id="123" name="Shape 123"/>
        <p:cNvGrpSpPr/>
        <p:nvPr/>
      </p:nvGrpSpPr>
      <p:grpSpPr>
        <a:xfrm>
          <a:off x="0" y="0"/>
          <a:ext cx="0" cy="0"/>
          <a:chOff x="0" y="0"/>
          <a:chExt cx="0" cy="0"/>
        </a:xfrm>
      </p:grpSpPr>
      <p:sp>
        <p:nvSpPr>
          <p:cNvPr id="124" name="Google Shape;124;p21"/>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21"/>
          <p:cNvSpPr txBox="1"/>
          <p:nvPr>
            <p:ph idx="1" type="body"/>
          </p:nvPr>
        </p:nvSpPr>
        <p:spPr>
          <a:xfrm>
            <a:off x="48829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7" name="Google Shape;127;p21"/>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28" name="Google Shape;128;p21"/>
          <p:cNvSpPr txBox="1"/>
          <p:nvPr>
            <p:ph idx="3"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129" name="Google Shape;129;p21"/>
          <p:cNvSpPr txBox="1"/>
          <p:nvPr>
            <p:ph type="title"/>
          </p:nvPr>
        </p:nvSpPr>
        <p:spPr>
          <a:xfrm>
            <a:off x="208450" y="3418425"/>
            <a:ext cx="3950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pic>
        <p:nvPicPr>
          <p:cNvPr id="130" name="Google Shape;130;p21"/>
          <p:cNvPicPr preferRelativeResize="0"/>
          <p:nvPr/>
        </p:nvPicPr>
        <p:blipFill>
          <a:blip r:embed="rId2">
            <a:alphaModFix/>
          </a:blip>
          <a:stretch>
            <a:fillRect/>
          </a:stretch>
        </p:blipFill>
        <p:spPr>
          <a:xfrm>
            <a:off x="0" y="4983478"/>
            <a:ext cx="457200" cy="160022"/>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3" name="Google Shape;13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on right">
  <p:cSld name="SECTION_TITLE_AND_DESCRIPTION_1_2">
    <p:spTree>
      <p:nvGrpSpPr>
        <p:cNvPr id="134" name="Shape 134"/>
        <p:cNvGrpSpPr/>
        <p:nvPr/>
      </p:nvGrpSpPr>
      <p:grpSpPr>
        <a:xfrm>
          <a:off x="0" y="0"/>
          <a:ext cx="0" cy="0"/>
          <a:chOff x="0" y="0"/>
          <a:chExt cx="0" cy="0"/>
        </a:xfrm>
      </p:grpSpPr>
      <p:sp>
        <p:nvSpPr>
          <p:cNvPr id="135" name="Google Shape;135;p23"/>
          <p:cNvSpPr/>
          <p:nvPr/>
        </p:nvSpPr>
        <p:spPr>
          <a:xfrm>
            <a:off x="457200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7" name="Google Shape;137;p23"/>
          <p:cNvSpPr txBox="1"/>
          <p:nvPr>
            <p:ph idx="1" type="body"/>
          </p:nvPr>
        </p:nvSpPr>
        <p:spPr>
          <a:xfrm>
            <a:off x="311700" y="1152150"/>
            <a:ext cx="3950100" cy="342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38" name="Google Shape;138;p23"/>
          <p:cNvSpPr txBox="1"/>
          <p:nvPr>
            <p:ph idx="2" type="body"/>
          </p:nvPr>
        </p:nvSpPr>
        <p:spPr>
          <a:xfrm>
            <a:off x="4882900" y="448050"/>
            <a:ext cx="3950100" cy="4124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139" name="Google Shape;139;p23"/>
          <p:cNvSpPr txBox="1"/>
          <p:nvPr>
            <p:ph type="title"/>
          </p:nvPr>
        </p:nvSpPr>
        <p:spPr>
          <a:xfrm>
            <a:off x="311700" y="445025"/>
            <a:ext cx="3950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b="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a:lvl1pPr>
            <a:lvl2pPr indent="-342900" lvl="1" marL="914400" rtl="0">
              <a:spcBef>
                <a:spcPts val="600"/>
              </a:spcBef>
              <a:spcAft>
                <a:spcPts val="0"/>
              </a:spcAft>
              <a:buSzPts val="1800"/>
              <a:buChar char="○"/>
              <a:defRPr/>
            </a:lvl2pPr>
            <a:lvl3pPr indent="-342900" lvl="2" marL="1371600" rtl="0">
              <a:spcBef>
                <a:spcPts val="600"/>
              </a:spcBef>
              <a:spcAft>
                <a:spcPts val="0"/>
              </a:spcAft>
              <a:buSzPts val="1800"/>
              <a:buChar char="■"/>
              <a:defRPr/>
            </a:lvl3pPr>
            <a:lvl4pPr indent="-342900" lvl="3" marL="1828800" rtl="0">
              <a:spcBef>
                <a:spcPts val="600"/>
              </a:spcBef>
              <a:spcAft>
                <a:spcPts val="0"/>
              </a:spcAft>
              <a:buSzPts val="1800"/>
              <a:buChar char="●"/>
              <a:defRPr/>
            </a:lvl4pPr>
            <a:lvl5pPr indent="-342900" lvl="4" marL="2286000" rtl="0">
              <a:spcBef>
                <a:spcPts val="600"/>
              </a:spcBef>
              <a:spcAft>
                <a:spcPts val="0"/>
              </a:spcAft>
              <a:buSzPts val="1800"/>
              <a:buChar char="○"/>
              <a:defRPr/>
            </a:lvl5pPr>
            <a:lvl6pPr indent="-342900" lvl="5" marL="2743200" rtl="0">
              <a:spcBef>
                <a:spcPts val="600"/>
              </a:spcBef>
              <a:spcAft>
                <a:spcPts val="0"/>
              </a:spcAft>
              <a:buSzPts val="1800"/>
              <a:buChar char="■"/>
              <a:defRPr/>
            </a:lvl6pPr>
            <a:lvl7pPr indent="-342900" lvl="6" marL="3200400" rtl="0">
              <a:spcBef>
                <a:spcPts val="600"/>
              </a:spcBef>
              <a:spcAft>
                <a:spcPts val="0"/>
              </a:spcAft>
              <a:buSzPts val="1800"/>
              <a:buChar char="●"/>
              <a:defRPr/>
            </a:lvl7pPr>
            <a:lvl8pPr indent="-342900" lvl="7" marL="3657600" rtl="0">
              <a:spcBef>
                <a:spcPts val="600"/>
              </a:spcBef>
              <a:spcAft>
                <a:spcPts val="0"/>
              </a:spcAft>
              <a:buSzPts val="1800"/>
              <a:buChar char="○"/>
              <a:defRPr/>
            </a:lvl8pPr>
            <a:lvl9pPr indent="-342900" lvl="8" marL="4114800" rtl="0">
              <a:spcBef>
                <a:spcPts val="600"/>
              </a:spcBef>
              <a:spcAft>
                <a:spcPts val="0"/>
              </a:spcAft>
              <a:buSzPts val="18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22" name="Google Shape;22;p4"/>
          <p:cNvCxnSpPr/>
          <p:nvPr/>
        </p:nvCxnSpPr>
        <p:spPr>
          <a:xfrm>
            <a:off x="95431" y="402210"/>
            <a:ext cx="89097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SECTION_TITLE_AND_DESCRIPTION_1">
    <p:spTree>
      <p:nvGrpSpPr>
        <p:cNvPr id="23" name="Shape 23"/>
        <p:cNvGrpSpPr/>
        <p:nvPr/>
      </p:nvGrpSpPr>
      <p:grpSpPr>
        <a:xfrm>
          <a:off x="0" y="0"/>
          <a:ext cx="0" cy="0"/>
          <a:chOff x="0" y="0"/>
          <a:chExt cx="0" cy="0"/>
        </a:xfrm>
      </p:grpSpPr>
      <p:sp>
        <p:nvSpPr>
          <p:cNvPr id="24" name="Google Shape;24;p5"/>
          <p:cNvSpPr/>
          <p:nvPr/>
        </p:nvSpPr>
        <p:spPr>
          <a:xfrm>
            <a:off x="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lvl1pPr indent="-342900" lvl="0" marL="4572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1pPr>
            <a:lvl2pPr indent="-342900" lvl="1" marL="9144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2pPr>
            <a:lvl3pPr indent="-342900" lvl="2" marL="13716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3pPr>
            <a:lvl4pPr indent="-342900" lvl="3" marL="18288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4pPr>
            <a:lvl5pPr indent="-342900" lvl="4" marL="22860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5pPr>
            <a:lvl6pPr indent="-342900" lvl="5" marL="27432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6pPr>
            <a:lvl7pPr indent="-342900" lvl="6" marL="32004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7pPr>
            <a:lvl8pPr indent="-342900" lvl="7" marL="36576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8pPr>
            <a:lvl9pPr indent="-342900" lvl="8" marL="4114800" rtl="0">
              <a:spcBef>
                <a:spcPts val="600"/>
              </a:spcBef>
              <a:spcAft>
                <a:spcPts val="0"/>
              </a:spcAft>
              <a:buClr>
                <a:srgbClr val="CCCCCC"/>
              </a:buClr>
              <a:buSzPts val="1800"/>
              <a:buFont typeface="Roboto Light"/>
              <a:buChar char="•"/>
              <a:defRPr>
                <a:solidFill>
                  <a:srgbClr val="CCCCCC"/>
                </a:solidFill>
                <a:latin typeface="Roboto Light"/>
                <a:ea typeface="Roboto Light"/>
                <a:cs typeface="Roboto Light"/>
                <a:sym typeface="Roboto Light"/>
              </a:defRPr>
            </a:lvl9pPr>
          </a:lstStyle>
          <a:p/>
        </p:txBody>
      </p:sp>
      <p:pic>
        <p:nvPicPr>
          <p:cNvPr id="27" name="Google Shape;27;p5"/>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28" name="Google Shape;28;p5"/>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cxnSp>
        <p:nvCxnSpPr>
          <p:cNvPr id="29" name="Google Shape;29;p5"/>
          <p:cNvCxnSpPr/>
          <p:nvPr/>
        </p:nvCxnSpPr>
        <p:spPr>
          <a:xfrm>
            <a:off x="266975" y="4049175"/>
            <a:ext cx="4038000" cy="0"/>
          </a:xfrm>
          <a:prstGeom prst="straightConnector1">
            <a:avLst/>
          </a:prstGeom>
          <a:noFill/>
          <a:ln cap="flat" cmpd="sng" w="19050">
            <a:solidFill>
              <a:srgbClr val="BF9000"/>
            </a:solidFill>
            <a:prstDash val="solid"/>
            <a:round/>
            <a:headEnd len="med" w="med" type="none"/>
            <a:tailEnd len="med" w="med" type="none"/>
          </a:ln>
        </p:spPr>
      </p:cxnSp>
      <p:sp>
        <p:nvSpPr>
          <p:cNvPr id="30" name="Google Shape;30;p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lvl1pPr lvl="0" rtl="0">
              <a:lnSpc>
                <a:spcPct val="100000"/>
              </a:lnSpc>
              <a:spcBef>
                <a:spcPts val="600"/>
              </a:spcBef>
              <a:spcAft>
                <a:spcPts val="0"/>
              </a:spcAft>
              <a:buSzPts val="1800"/>
              <a:buNone/>
              <a:defRPr/>
            </a:lvl1pPr>
            <a:lvl2pPr lvl="1" rtl="0">
              <a:lnSpc>
                <a:spcPct val="100000"/>
              </a:lnSpc>
              <a:spcBef>
                <a:spcPts val="600"/>
              </a:spcBef>
              <a:spcAft>
                <a:spcPts val="0"/>
              </a:spcAft>
              <a:buSzPts val="2100"/>
              <a:buNone/>
              <a:defRPr sz="2100"/>
            </a:lvl2pPr>
            <a:lvl3pPr lvl="2" rtl="0">
              <a:lnSpc>
                <a:spcPct val="100000"/>
              </a:lnSpc>
              <a:spcBef>
                <a:spcPts val="600"/>
              </a:spcBef>
              <a:spcAft>
                <a:spcPts val="0"/>
              </a:spcAft>
              <a:buSzPts val="2100"/>
              <a:buNone/>
              <a:defRPr sz="2100"/>
            </a:lvl3pPr>
            <a:lvl4pPr lvl="3" rtl="0">
              <a:lnSpc>
                <a:spcPct val="100000"/>
              </a:lnSpc>
              <a:spcBef>
                <a:spcPts val="600"/>
              </a:spcBef>
              <a:spcAft>
                <a:spcPts val="0"/>
              </a:spcAft>
              <a:buSzPts val="2100"/>
              <a:buNone/>
              <a:defRPr sz="2100"/>
            </a:lvl4pPr>
            <a:lvl5pPr lvl="4" rtl="0">
              <a:lnSpc>
                <a:spcPct val="100000"/>
              </a:lnSpc>
              <a:spcBef>
                <a:spcPts val="600"/>
              </a:spcBef>
              <a:spcAft>
                <a:spcPts val="0"/>
              </a:spcAft>
              <a:buSzPts val="2100"/>
              <a:buNone/>
              <a:defRPr sz="2100"/>
            </a:lvl5pPr>
            <a:lvl6pPr lvl="5" rtl="0">
              <a:lnSpc>
                <a:spcPct val="100000"/>
              </a:lnSpc>
              <a:spcBef>
                <a:spcPts val="600"/>
              </a:spcBef>
              <a:spcAft>
                <a:spcPts val="0"/>
              </a:spcAft>
              <a:buSzPts val="2100"/>
              <a:buNone/>
              <a:defRPr sz="2100"/>
            </a:lvl6pPr>
            <a:lvl7pPr lvl="6" rtl="0">
              <a:lnSpc>
                <a:spcPct val="100000"/>
              </a:lnSpc>
              <a:spcBef>
                <a:spcPts val="600"/>
              </a:spcBef>
              <a:spcAft>
                <a:spcPts val="0"/>
              </a:spcAft>
              <a:buSzPts val="2100"/>
              <a:buNone/>
              <a:defRPr sz="2100"/>
            </a:lvl7pPr>
            <a:lvl8pPr lvl="7" rtl="0">
              <a:lnSpc>
                <a:spcPct val="100000"/>
              </a:lnSpc>
              <a:spcBef>
                <a:spcPts val="600"/>
              </a:spcBef>
              <a:spcAft>
                <a:spcPts val="0"/>
              </a:spcAft>
              <a:buSzPts val="2100"/>
              <a:buNone/>
              <a:defRPr sz="2100"/>
            </a:lvl8pPr>
            <a:lvl9pPr lvl="8" rtl="0">
              <a:lnSpc>
                <a:spcPct val="100000"/>
              </a:lnSpc>
              <a:spcBef>
                <a:spcPts val="60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right">
  <p:cSld name="SECTION_TITLE_AND_DESCRIPTION_2">
    <p:spTree>
      <p:nvGrpSpPr>
        <p:cNvPr id="31" name="Shape 31"/>
        <p:cNvGrpSpPr/>
        <p:nvPr/>
      </p:nvGrpSpPr>
      <p:grpSpPr>
        <a:xfrm>
          <a:off x="0" y="0"/>
          <a:ext cx="0" cy="0"/>
          <a:chOff x="0" y="0"/>
          <a:chExt cx="0" cy="0"/>
        </a:xfrm>
      </p:grpSpPr>
      <p:sp>
        <p:nvSpPr>
          <p:cNvPr id="32" name="Google Shape;32;p6"/>
          <p:cNvSpPr/>
          <p:nvPr/>
        </p:nvSpPr>
        <p:spPr>
          <a:xfrm>
            <a:off x="4572000" y="-125"/>
            <a:ext cx="4572000" cy="51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idx="1" type="subTitle"/>
          </p:nvPr>
        </p:nvSpPr>
        <p:spPr>
          <a:xfrm>
            <a:off x="4835400" y="4198275"/>
            <a:ext cx="4045200" cy="465000"/>
          </a:xfrm>
          <a:prstGeom prst="rect">
            <a:avLst/>
          </a:prstGeom>
        </p:spPr>
        <p:txBody>
          <a:bodyPr anchorCtr="0" anchor="t" bIns="91425" lIns="91425" spcFirstLastPara="1" rIns="91425" wrap="square" tIns="91425">
            <a:noAutofit/>
          </a:bodyPr>
          <a:lstStyle>
            <a:lvl1pPr lvl="0" rtl="0" algn="r">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 name="Google Shape;35;p6"/>
          <p:cNvSpPr txBox="1"/>
          <p:nvPr/>
        </p:nvSpPr>
        <p:spPr>
          <a:xfrm>
            <a:off x="6365900" y="3724875"/>
            <a:ext cx="2591100" cy="569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36" name="Google Shape;36;p6"/>
          <p:cNvSpPr txBox="1"/>
          <p:nvPr>
            <p:ph idx="2" type="body"/>
          </p:nvPr>
        </p:nvSpPr>
        <p:spPr>
          <a:xfrm>
            <a:off x="95425" y="402200"/>
            <a:ext cx="43023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37" name="Google Shape;37;p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38" name="Google Shape;38;p6"/>
          <p:cNvCxnSpPr/>
          <p:nvPr/>
        </p:nvCxnSpPr>
        <p:spPr>
          <a:xfrm>
            <a:off x="95431" y="402210"/>
            <a:ext cx="4352100" cy="0"/>
          </a:xfrm>
          <a:prstGeom prst="straightConnector1">
            <a:avLst/>
          </a:prstGeom>
          <a:noFill/>
          <a:ln cap="flat" cmpd="sng" w="19050">
            <a:solidFill>
              <a:srgbClr val="BF9000"/>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slide left">
  <p:cSld name="SECTION_TITLE_AND_DESCRIPTION_2_1">
    <p:spTree>
      <p:nvGrpSpPr>
        <p:cNvPr id="39" name="Shape 39"/>
        <p:cNvGrpSpPr/>
        <p:nvPr/>
      </p:nvGrpSpPr>
      <p:grpSpPr>
        <a:xfrm>
          <a:off x="0" y="0"/>
          <a:ext cx="0" cy="0"/>
          <a:chOff x="0" y="0"/>
          <a:chExt cx="0" cy="0"/>
        </a:xfrm>
      </p:grpSpPr>
      <p:sp>
        <p:nvSpPr>
          <p:cNvPr id="40" name="Google Shape;40;p7"/>
          <p:cNvSpPr/>
          <p:nvPr/>
        </p:nvSpPr>
        <p:spPr>
          <a:xfrm>
            <a:off x="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idx="1" type="subTitle"/>
          </p:nvPr>
        </p:nvSpPr>
        <p:spPr>
          <a:xfrm>
            <a:off x="225450" y="3943400"/>
            <a:ext cx="4045200" cy="4650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42" name="Google Shape;42;p7"/>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 Slides</a:t>
            </a:r>
            <a:endParaRPr b="1" sz="2500">
              <a:solidFill>
                <a:schemeClr val="accent3"/>
              </a:solidFill>
              <a:latin typeface="Roboto"/>
              <a:ea typeface="Roboto"/>
              <a:cs typeface="Roboto"/>
              <a:sym typeface="Roboto"/>
            </a:endParaRPr>
          </a:p>
        </p:txBody>
      </p:sp>
      <p:sp>
        <p:nvSpPr>
          <p:cNvPr id="43" name="Google Shape;43;p7"/>
          <p:cNvSpPr txBox="1"/>
          <p:nvPr>
            <p:ph idx="2" type="body"/>
          </p:nvPr>
        </p:nvSpPr>
        <p:spPr>
          <a:xfrm>
            <a:off x="4667425" y="402200"/>
            <a:ext cx="43023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44" name="Google Shape;44;p7"/>
          <p:cNvSpPr txBox="1"/>
          <p:nvPr>
            <p:ph type="title"/>
          </p:nvPr>
        </p:nvSpPr>
        <p:spPr>
          <a:xfrm>
            <a:off x="4572000" y="0"/>
            <a:ext cx="4572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45" name="Google Shape;45;p7"/>
          <p:cNvCxnSpPr/>
          <p:nvPr/>
        </p:nvCxnSpPr>
        <p:spPr>
          <a:xfrm>
            <a:off x="4667431" y="402210"/>
            <a:ext cx="4352100" cy="0"/>
          </a:xfrm>
          <a:prstGeom prst="straightConnector1">
            <a:avLst/>
          </a:prstGeom>
          <a:noFill/>
          <a:ln cap="flat" cmpd="sng" w="19050">
            <a:solidFill>
              <a:srgbClr val="BF9000"/>
            </a:solidFill>
            <a:prstDash val="solid"/>
            <a:round/>
            <a:headEnd len="med" w="med" type="none"/>
            <a:tailEnd len="med" w="med" type="none"/>
          </a:ln>
        </p:spPr>
      </p:cxnSp>
      <p:pic>
        <p:nvPicPr>
          <p:cNvPr id="46" name="Google Shape;46;p7"/>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47" name="Google Shape;4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p:cSld name="SECTION_TITLE_AND_DESCRIPTION_2_1_1">
    <p:spTree>
      <p:nvGrpSpPr>
        <p:cNvPr id="48" name="Shape 48"/>
        <p:cNvGrpSpPr/>
        <p:nvPr/>
      </p:nvGrpSpPr>
      <p:grpSpPr>
        <a:xfrm>
          <a:off x="0" y="0"/>
          <a:ext cx="0" cy="0"/>
          <a:chOff x="0" y="0"/>
          <a:chExt cx="0" cy="0"/>
        </a:xfrm>
      </p:grpSpPr>
      <p:sp>
        <p:nvSpPr>
          <p:cNvPr id="49" name="Google Shape;49;p8"/>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51" name="Google Shape;51;p8"/>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52" name="Google Shape;52;p8"/>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53" name="Google Shape;53;p8"/>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54" name="Google Shape;54;p8"/>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55" name="Google Shape;5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8"/>
          <p:cNvSpPr txBox="1"/>
          <p:nvPr/>
        </p:nvSpPr>
        <p:spPr>
          <a:xfrm>
            <a:off x="208440" y="3420075"/>
            <a:ext cx="412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Demo</a:t>
            </a:r>
            <a:endParaRPr b="1" sz="2500">
              <a:solidFill>
                <a:schemeClr val="accent3"/>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1">
  <p:cSld name="SECTION_TITLE_AND_DESCRIPTION_2_1_1_2">
    <p:spTree>
      <p:nvGrpSpPr>
        <p:cNvPr id="57" name="Shape 57"/>
        <p:cNvGrpSpPr/>
        <p:nvPr/>
      </p:nvGrpSpPr>
      <p:grpSpPr>
        <a:xfrm>
          <a:off x="0" y="0"/>
          <a:ext cx="0" cy="0"/>
          <a:chOff x="0" y="0"/>
          <a:chExt cx="0" cy="0"/>
        </a:xfrm>
      </p:grpSpPr>
      <p:sp>
        <p:nvSpPr>
          <p:cNvPr id="58" name="Google Shape;58;p9"/>
          <p:cNvSpPr/>
          <p:nvPr/>
        </p:nvSpPr>
        <p:spPr>
          <a:xfrm>
            <a:off x="0" y="-125"/>
            <a:ext cx="27765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0" name="Google Shape;60;p9"/>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Compare</a:t>
            </a:r>
            <a:endParaRPr b="1" sz="2500">
              <a:solidFill>
                <a:schemeClr val="accent3"/>
              </a:solidFill>
              <a:latin typeface="Roboto"/>
              <a:ea typeface="Roboto"/>
              <a:cs typeface="Roboto"/>
              <a:sym typeface="Roboto"/>
            </a:endParaRPr>
          </a:p>
        </p:txBody>
      </p:sp>
      <p:sp>
        <p:nvSpPr>
          <p:cNvPr id="61" name="Google Shape;61;p9"/>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62" name="Google Shape;62;p9"/>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63" name="Google Shape;63;p9"/>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64" name="Google Shape;64;p9"/>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65" name="Google Shape;6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de Puzzle Solution">
  <p:cSld name="SECTION_TITLE_AND_DESCRIPTION_2_1_1_1">
    <p:spTree>
      <p:nvGrpSpPr>
        <p:cNvPr id="66" name="Shape 66"/>
        <p:cNvGrpSpPr/>
        <p:nvPr/>
      </p:nvGrpSpPr>
      <p:grpSpPr>
        <a:xfrm>
          <a:off x="0" y="0"/>
          <a:ext cx="0" cy="0"/>
          <a:chOff x="0" y="0"/>
          <a:chExt cx="0" cy="0"/>
        </a:xfrm>
      </p:grpSpPr>
      <p:sp>
        <p:nvSpPr>
          <p:cNvPr id="67" name="Google Shape;67;p10"/>
          <p:cNvSpPr/>
          <p:nvPr/>
        </p:nvSpPr>
        <p:spPr>
          <a:xfrm>
            <a:off x="0" y="-125"/>
            <a:ext cx="27765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txBox="1"/>
          <p:nvPr>
            <p:ph idx="1" type="subTitle"/>
          </p:nvPr>
        </p:nvSpPr>
        <p:spPr>
          <a:xfrm>
            <a:off x="225450" y="3943400"/>
            <a:ext cx="2450400" cy="7197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1800"/>
              <a:buNone/>
              <a:defRPr/>
            </a:lvl1pPr>
            <a:lvl2pPr lvl="1" rtl="0" algn="ctr">
              <a:lnSpc>
                <a:spcPct val="100000"/>
              </a:lnSpc>
              <a:spcBef>
                <a:spcPts val="600"/>
              </a:spcBef>
              <a:spcAft>
                <a:spcPts val="0"/>
              </a:spcAft>
              <a:buSzPts val="2100"/>
              <a:buNone/>
              <a:defRPr sz="2100"/>
            </a:lvl2pPr>
            <a:lvl3pPr lvl="2" rtl="0" algn="ctr">
              <a:lnSpc>
                <a:spcPct val="100000"/>
              </a:lnSpc>
              <a:spcBef>
                <a:spcPts val="600"/>
              </a:spcBef>
              <a:spcAft>
                <a:spcPts val="0"/>
              </a:spcAft>
              <a:buSzPts val="2100"/>
              <a:buNone/>
              <a:defRPr sz="2100"/>
            </a:lvl3pPr>
            <a:lvl4pPr lvl="3" rtl="0" algn="ctr">
              <a:lnSpc>
                <a:spcPct val="100000"/>
              </a:lnSpc>
              <a:spcBef>
                <a:spcPts val="600"/>
              </a:spcBef>
              <a:spcAft>
                <a:spcPts val="0"/>
              </a:spcAft>
              <a:buSzPts val="2100"/>
              <a:buNone/>
              <a:defRPr sz="2100"/>
            </a:lvl4pPr>
            <a:lvl5pPr lvl="4" rtl="0" algn="ctr">
              <a:lnSpc>
                <a:spcPct val="100000"/>
              </a:lnSpc>
              <a:spcBef>
                <a:spcPts val="600"/>
              </a:spcBef>
              <a:spcAft>
                <a:spcPts val="0"/>
              </a:spcAft>
              <a:buSzPts val="2100"/>
              <a:buNone/>
              <a:defRPr sz="2100"/>
            </a:lvl5pPr>
            <a:lvl6pPr lvl="5" rtl="0" algn="ctr">
              <a:lnSpc>
                <a:spcPct val="100000"/>
              </a:lnSpc>
              <a:spcBef>
                <a:spcPts val="600"/>
              </a:spcBef>
              <a:spcAft>
                <a:spcPts val="0"/>
              </a:spcAft>
              <a:buSzPts val="2100"/>
              <a:buNone/>
              <a:defRPr sz="2100"/>
            </a:lvl6pPr>
            <a:lvl7pPr lvl="6" rtl="0" algn="ctr">
              <a:lnSpc>
                <a:spcPct val="100000"/>
              </a:lnSpc>
              <a:spcBef>
                <a:spcPts val="600"/>
              </a:spcBef>
              <a:spcAft>
                <a:spcPts val="0"/>
              </a:spcAft>
              <a:buSzPts val="2100"/>
              <a:buNone/>
              <a:defRPr sz="2100"/>
            </a:lvl7pPr>
            <a:lvl8pPr lvl="7" rtl="0" algn="ctr">
              <a:lnSpc>
                <a:spcPct val="100000"/>
              </a:lnSpc>
              <a:spcBef>
                <a:spcPts val="600"/>
              </a:spcBef>
              <a:spcAft>
                <a:spcPts val="0"/>
              </a:spcAft>
              <a:buSzPts val="2100"/>
              <a:buNone/>
              <a:defRPr sz="2100"/>
            </a:lvl8pPr>
            <a:lvl9pPr lvl="8" rtl="0" algn="ctr">
              <a:lnSpc>
                <a:spcPct val="100000"/>
              </a:lnSpc>
              <a:spcBef>
                <a:spcPts val="600"/>
              </a:spcBef>
              <a:spcAft>
                <a:spcPts val="0"/>
              </a:spcAft>
              <a:buSzPts val="2100"/>
              <a:buNone/>
              <a:defRPr sz="2100"/>
            </a:lvl9pPr>
          </a:lstStyle>
          <a:p/>
        </p:txBody>
      </p:sp>
      <p:sp>
        <p:nvSpPr>
          <p:cNvPr id="69" name="Google Shape;69;p10"/>
          <p:cNvSpPr txBox="1"/>
          <p:nvPr/>
        </p:nvSpPr>
        <p:spPr>
          <a:xfrm>
            <a:off x="208445" y="3420075"/>
            <a:ext cx="1873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3"/>
                </a:solidFill>
                <a:latin typeface="Roboto"/>
                <a:ea typeface="Roboto"/>
                <a:cs typeface="Roboto"/>
                <a:sym typeface="Roboto"/>
              </a:rPr>
              <a:t>Solution</a:t>
            </a:r>
            <a:endParaRPr b="1" sz="2500">
              <a:solidFill>
                <a:schemeClr val="accent3"/>
              </a:solidFill>
              <a:latin typeface="Roboto"/>
              <a:ea typeface="Roboto"/>
              <a:cs typeface="Roboto"/>
              <a:sym typeface="Roboto"/>
            </a:endParaRPr>
          </a:p>
        </p:txBody>
      </p:sp>
      <p:sp>
        <p:nvSpPr>
          <p:cNvPr id="70" name="Google Shape;70;p10"/>
          <p:cNvSpPr txBox="1"/>
          <p:nvPr>
            <p:ph idx="2" type="body"/>
          </p:nvPr>
        </p:nvSpPr>
        <p:spPr>
          <a:xfrm>
            <a:off x="2937350" y="402200"/>
            <a:ext cx="6032400" cy="42612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Font typeface="Roboto Light"/>
              <a:buChar char="•"/>
              <a:defRPr>
                <a:latin typeface="Roboto Light"/>
                <a:ea typeface="Roboto Light"/>
                <a:cs typeface="Roboto Light"/>
                <a:sym typeface="Roboto Light"/>
              </a:defRPr>
            </a:lvl1pPr>
            <a:lvl2pPr indent="-342900" lvl="1" marL="914400" rtl="0">
              <a:spcBef>
                <a:spcPts val="600"/>
              </a:spcBef>
              <a:spcAft>
                <a:spcPts val="0"/>
              </a:spcAft>
              <a:buSzPts val="1800"/>
              <a:buFont typeface="Roboto Light"/>
              <a:buChar char="•"/>
              <a:defRPr>
                <a:latin typeface="Roboto Light"/>
                <a:ea typeface="Roboto Light"/>
                <a:cs typeface="Roboto Light"/>
                <a:sym typeface="Roboto Light"/>
              </a:defRPr>
            </a:lvl2pPr>
            <a:lvl3pPr indent="-342900" lvl="2" marL="1371600" rtl="0">
              <a:spcBef>
                <a:spcPts val="600"/>
              </a:spcBef>
              <a:spcAft>
                <a:spcPts val="0"/>
              </a:spcAft>
              <a:buSzPts val="1800"/>
              <a:buFont typeface="Roboto Light"/>
              <a:buChar char="•"/>
              <a:defRPr>
                <a:latin typeface="Roboto Light"/>
                <a:ea typeface="Roboto Light"/>
                <a:cs typeface="Roboto Light"/>
                <a:sym typeface="Roboto Light"/>
              </a:defRPr>
            </a:lvl3pPr>
            <a:lvl4pPr indent="-342900" lvl="3" marL="1828800" rtl="0">
              <a:spcBef>
                <a:spcPts val="600"/>
              </a:spcBef>
              <a:spcAft>
                <a:spcPts val="0"/>
              </a:spcAft>
              <a:buSzPts val="1800"/>
              <a:buFont typeface="Roboto Light"/>
              <a:buChar char="•"/>
              <a:defRPr>
                <a:latin typeface="Roboto Light"/>
                <a:ea typeface="Roboto Light"/>
                <a:cs typeface="Roboto Light"/>
                <a:sym typeface="Roboto Light"/>
              </a:defRPr>
            </a:lvl4pPr>
            <a:lvl5pPr indent="-342900" lvl="4" marL="2286000" rtl="0">
              <a:spcBef>
                <a:spcPts val="600"/>
              </a:spcBef>
              <a:spcAft>
                <a:spcPts val="0"/>
              </a:spcAft>
              <a:buSzPts val="1800"/>
              <a:buFont typeface="Roboto Light"/>
              <a:buChar char="•"/>
              <a:defRPr>
                <a:latin typeface="Roboto Light"/>
                <a:ea typeface="Roboto Light"/>
                <a:cs typeface="Roboto Light"/>
                <a:sym typeface="Roboto Light"/>
              </a:defRPr>
            </a:lvl5pPr>
            <a:lvl6pPr indent="-342900" lvl="5" marL="2743200" rtl="0">
              <a:spcBef>
                <a:spcPts val="600"/>
              </a:spcBef>
              <a:spcAft>
                <a:spcPts val="0"/>
              </a:spcAft>
              <a:buSzPts val="1800"/>
              <a:buFont typeface="Roboto Light"/>
              <a:buChar char="•"/>
              <a:defRPr>
                <a:latin typeface="Roboto Light"/>
                <a:ea typeface="Roboto Light"/>
                <a:cs typeface="Roboto Light"/>
                <a:sym typeface="Roboto Light"/>
              </a:defRPr>
            </a:lvl6pPr>
            <a:lvl7pPr indent="-342900" lvl="6" marL="3200400" rtl="0">
              <a:spcBef>
                <a:spcPts val="600"/>
              </a:spcBef>
              <a:spcAft>
                <a:spcPts val="0"/>
              </a:spcAft>
              <a:buSzPts val="1800"/>
              <a:buFont typeface="Roboto Light"/>
              <a:buChar char="•"/>
              <a:defRPr>
                <a:latin typeface="Roboto Light"/>
                <a:ea typeface="Roboto Light"/>
                <a:cs typeface="Roboto Light"/>
                <a:sym typeface="Roboto Light"/>
              </a:defRPr>
            </a:lvl7pPr>
            <a:lvl8pPr indent="-342900" lvl="7" marL="3657600" rtl="0">
              <a:spcBef>
                <a:spcPts val="600"/>
              </a:spcBef>
              <a:spcAft>
                <a:spcPts val="0"/>
              </a:spcAft>
              <a:buSzPts val="1800"/>
              <a:buFont typeface="Roboto Light"/>
              <a:buChar char="•"/>
              <a:defRPr>
                <a:latin typeface="Roboto Light"/>
                <a:ea typeface="Roboto Light"/>
                <a:cs typeface="Roboto Light"/>
                <a:sym typeface="Roboto Light"/>
              </a:defRPr>
            </a:lvl8pPr>
            <a:lvl9pPr indent="-342900" lvl="8" marL="4114800" rtl="0">
              <a:spcBef>
                <a:spcPts val="600"/>
              </a:spcBef>
              <a:spcAft>
                <a:spcPts val="0"/>
              </a:spcAft>
              <a:buSzPts val="1800"/>
              <a:buFont typeface="Roboto Light"/>
              <a:buChar char="•"/>
              <a:defRPr>
                <a:latin typeface="Roboto Light"/>
                <a:ea typeface="Roboto Light"/>
                <a:cs typeface="Roboto Light"/>
                <a:sym typeface="Roboto Light"/>
              </a:defRPr>
            </a:lvl9pPr>
          </a:lstStyle>
          <a:p/>
        </p:txBody>
      </p:sp>
      <p:sp>
        <p:nvSpPr>
          <p:cNvPr id="71" name="Google Shape;71;p10"/>
          <p:cNvSpPr txBox="1"/>
          <p:nvPr>
            <p:ph type="title"/>
          </p:nvPr>
        </p:nvSpPr>
        <p:spPr>
          <a:xfrm>
            <a:off x="2776500" y="0"/>
            <a:ext cx="63675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72" name="Google Shape;72;p10"/>
          <p:cNvCxnSpPr/>
          <p:nvPr/>
        </p:nvCxnSpPr>
        <p:spPr>
          <a:xfrm>
            <a:off x="2937350" y="402200"/>
            <a:ext cx="6082200" cy="0"/>
          </a:xfrm>
          <a:prstGeom prst="straightConnector1">
            <a:avLst/>
          </a:prstGeom>
          <a:noFill/>
          <a:ln cap="flat" cmpd="sng" w="19050">
            <a:solidFill>
              <a:srgbClr val="BF9000"/>
            </a:solidFill>
            <a:prstDash val="solid"/>
            <a:round/>
            <a:headEnd len="med" w="med" type="none"/>
            <a:tailEnd len="med" w="med" type="none"/>
          </a:ln>
        </p:spPr>
      </p:cxnSp>
      <p:pic>
        <p:nvPicPr>
          <p:cNvPr id="73" name="Google Shape;73;p10"/>
          <p:cNvPicPr preferRelativeResize="0"/>
          <p:nvPr/>
        </p:nvPicPr>
        <p:blipFill>
          <a:blip r:embed="rId2">
            <a:alphaModFix/>
          </a:blip>
          <a:stretch>
            <a:fillRect/>
          </a:stretch>
        </p:blipFill>
        <p:spPr>
          <a:xfrm>
            <a:off x="0" y="4983478"/>
            <a:ext cx="457200" cy="160022"/>
          </a:xfrm>
          <a:prstGeom prst="rect">
            <a:avLst/>
          </a:prstGeom>
          <a:noFill/>
          <a:ln>
            <a:noFill/>
          </a:ln>
        </p:spPr>
      </p:pic>
      <p:sp>
        <p:nvSpPr>
          <p:cNvPr id="74" name="Google Shape;7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24" Type="http://schemas.openxmlformats.org/officeDocument/2006/relationships/theme" Target="../theme/theme1.xml"/><Relationship Id="rId12" Type="http://schemas.openxmlformats.org/officeDocument/2006/relationships/slideLayout" Target="../slideLayouts/slideLayout11.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0" y="0"/>
            <a:ext cx="8520600" cy="393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0B5394"/>
              </a:buClr>
              <a:buSzPts val="1600"/>
              <a:buFont typeface="Roboto Medium"/>
              <a:buNone/>
              <a:defRPr sz="1600">
                <a:solidFill>
                  <a:srgbClr val="0B5394"/>
                </a:solidFill>
                <a:latin typeface="Roboto Medium"/>
                <a:ea typeface="Roboto Medium"/>
                <a:cs typeface="Roboto Medium"/>
                <a:sym typeface="Roboto Medium"/>
              </a:defRPr>
            </a:lvl1pPr>
            <a:lvl2pPr lvl="1"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2pPr>
            <a:lvl3pPr lvl="2"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3pPr>
            <a:lvl4pPr lvl="3"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4pPr>
            <a:lvl5pPr lvl="4"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5pPr>
            <a:lvl6pPr lvl="5"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6pPr>
            <a:lvl7pPr lvl="6"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7pPr>
            <a:lvl8pPr lvl="7"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8pPr>
            <a:lvl9pPr lvl="8" rtl="0">
              <a:spcBef>
                <a:spcPts val="0"/>
              </a:spcBef>
              <a:spcAft>
                <a:spcPts val="0"/>
              </a:spcAft>
              <a:buClr>
                <a:srgbClr val="0B5394"/>
              </a:buClr>
              <a:buSzPts val="2800"/>
              <a:buFont typeface="Roboto Medium"/>
              <a:buNone/>
              <a:defRPr sz="2800">
                <a:solidFill>
                  <a:srgbClr val="0B5394"/>
                </a:solidFill>
                <a:latin typeface="Roboto Medium"/>
                <a:ea typeface="Roboto Medium"/>
                <a:cs typeface="Roboto Medium"/>
                <a:sym typeface="Roboto Medium"/>
              </a:defRPr>
            </a:lvl9pPr>
          </a:lstStyle>
          <a:p/>
        </p:txBody>
      </p:sp>
      <p:sp>
        <p:nvSpPr>
          <p:cNvPr id="7" name="Google Shape;7;p1"/>
          <p:cNvSpPr txBox="1"/>
          <p:nvPr>
            <p:ph idx="1" type="body"/>
          </p:nvPr>
        </p:nvSpPr>
        <p:spPr>
          <a:xfrm>
            <a:off x="311700" y="572700"/>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42900" lvl="1" marL="9144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2pPr>
            <a:lvl3pPr indent="-342900" lvl="2" marL="13716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3pPr>
            <a:lvl4pPr indent="-342900" lvl="3" marL="18288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4pPr>
            <a:lvl5pPr indent="-342900" lvl="4" marL="22860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5pPr>
            <a:lvl6pPr indent="-342900" lvl="5" marL="27432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6pPr>
            <a:lvl7pPr indent="-342900" lvl="6" marL="32004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7pPr>
            <a:lvl8pPr indent="-342900" lvl="7" marL="36576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8pPr>
            <a:lvl9pPr indent="-342900" lvl="8" marL="4114800" rtl="0">
              <a:lnSpc>
                <a:spcPct val="100000"/>
              </a:lnSpc>
              <a:spcBef>
                <a:spcPts val="600"/>
              </a:spcBef>
              <a:spcAft>
                <a:spcPts val="0"/>
              </a:spcAft>
              <a:buClr>
                <a:schemeClr val="dk1"/>
              </a:buClr>
              <a:buSzPts val="1800"/>
              <a:buFont typeface="Roboto"/>
              <a:buChar char="•"/>
              <a:defRPr sz="18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0" y="4983478"/>
            <a:ext cx="457200" cy="160022"/>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en.wikipedia.org/wiki/Cook%E2%80%93Levin_theorem"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hyperlink" Target="http://en.wikipedia.org/wiki/Millennium_Prize_Problems"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ctrTitle"/>
          </p:nvPr>
        </p:nvSpPr>
        <p:spPr>
          <a:xfrm>
            <a:off x="345775" y="1651375"/>
            <a:ext cx="8709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chemeClr val="accent3"/>
                </a:solidFill>
              </a:rPr>
              <a:t>Complexity and P = NP (170 Preview)</a:t>
            </a:r>
            <a:endParaRPr sz="3600">
              <a:solidFill>
                <a:schemeClr val="accent3"/>
              </a:solidFill>
            </a:endParaRPr>
          </a:p>
        </p:txBody>
      </p:sp>
      <p:sp>
        <p:nvSpPr>
          <p:cNvPr id="145" name="Google Shape;145;p24"/>
          <p:cNvSpPr txBox="1"/>
          <p:nvPr/>
        </p:nvSpPr>
        <p:spPr>
          <a:xfrm>
            <a:off x="345775" y="2740300"/>
            <a:ext cx="27627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BF9000"/>
                </a:solidFill>
                <a:latin typeface="Roboto Medium"/>
                <a:ea typeface="Roboto Medium"/>
                <a:cs typeface="Roboto Medium"/>
                <a:sym typeface="Roboto Medium"/>
              </a:rPr>
              <a:t>Lecture 39</a:t>
            </a:r>
            <a:endParaRPr sz="1200">
              <a:solidFill>
                <a:srgbClr val="BF9000"/>
              </a:solidFill>
              <a:latin typeface="Roboto Medium"/>
              <a:ea typeface="Roboto Medium"/>
              <a:cs typeface="Roboto Medium"/>
              <a:sym typeface="Roboto Medium"/>
            </a:endParaRPr>
          </a:p>
        </p:txBody>
      </p:sp>
      <p:sp>
        <p:nvSpPr>
          <p:cNvPr id="146" name="Google Shape;14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7" name="Google Shape;147;p24"/>
          <p:cNvSpPr txBox="1"/>
          <p:nvPr/>
        </p:nvSpPr>
        <p:spPr>
          <a:xfrm>
            <a:off x="311700" y="3854350"/>
            <a:ext cx="8520600" cy="6585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600">
                <a:latin typeface="Roboto Medium"/>
                <a:ea typeface="Roboto Medium"/>
                <a:cs typeface="Roboto Medium"/>
                <a:sym typeface="Roboto Medium"/>
              </a:rPr>
              <a:t>CS61B, </a:t>
            </a:r>
            <a:r>
              <a:rPr lang="en" sz="1600">
                <a:latin typeface="Roboto Medium"/>
                <a:ea typeface="Roboto Medium"/>
                <a:cs typeface="Roboto Medium"/>
                <a:sym typeface="Roboto Medium"/>
              </a:rPr>
              <a:t>Spring 2024</a:t>
            </a:r>
            <a:r>
              <a:rPr lang="en" sz="1600">
                <a:solidFill>
                  <a:srgbClr val="000000"/>
                </a:solidFill>
                <a:latin typeface="Roboto Medium"/>
                <a:ea typeface="Roboto Medium"/>
                <a:cs typeface="Roboto Medium"/>
                <a:sym typeface="Roboto Medium"/>
              </a:rPr>
              <a:t> @ UC Berkeley</a:t>
            </a:r>
            <a:endParaRPr sz="1600">
              <a:solidFill>
                <a:srgbClr val="000000"/>
              </a:solidFill>
              <a:latin typeface="Roboto Medium"/>
              <a:ea typeface="Roboto Medium"/>
              <a:cs typeface="Roboto Medium"/>
              <a:sym typeface="Roboto Medium"/>
            </a:endParaRPr>
          </a:p>
          <a:p>
            <a:pPr indent="0" lvl="0" marL="0" rtl="0" algn="l">
              <a:spcBef>
                <a:spcPts val="600"/>
              </a:spcBef>
              <a:spcAft>
                <a:spcPts val="0"/>
              </a:spcAft>
              <a:buNone/>
            </a:pPr>
            <a:r>
              <a:rPr lang="en" sz="1600">
                <a:latin typeface="Roboto Light"/>
                <a:ea typeface="Roboto Light"/>
                <a:cs typeface="Roboto Light"/>
                <a:sym typeface="Roboto Light"/>
              </a:rPr>
              <a:t>Peyrin Kao and </a:t>
            </a:r>
            <a:r>
              <a:rPr lang="en" sz="1600">
                <a:latin typeface="Roboto Light"/>
                <a:ea typeface="Roboto Light"/>
                <a:cs typeface="Roboto Light"/>
                <a:sym typeface="Roboto Light"/>
              </a:rPr>
              <a:t>Justin Yokota</a:t>
            </a:r>
            <a:endParaRPr sz="1600">
              <a:solidFill>
                <a:srgbClr val="000000"/>
              </a:solidFill>
              <a:latin typeface="Roboto Light"/>
              <a:ea typeface="Roboto Light"/>
              <a:cs typeface="Roboto Light"/>
              <a:sym typeface="Roboto Light"/>
            </a:endParaRPr>
          </a:p>
        </p:txBody>
      </p:sp>
      <p:pic>
        <p:nvPicPr>
          <p:cNvPr id="148" name="Google Shape;148;p24"/>
          <p:cNvPicPr preferRelativeResize="0"/>
          <p:nvPr/>
        </p:nvPicPr>
        <p:blipFill>
          <a:blip r:embed="rId3">
            <a:alphaModFix/>
          </a:blip>
          <a:stretch>
            <a:fillRect/>
          </a:stretch>
        </p:blipFill>
        <p:spPr>
          <a:xfrm>
            <a:off x="3832621" y="0"/>
            <a:ext cx="4956879" cy="3022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0" name="Shape 220"/>
        <p:cNvGrpSpPr/>
        <p:nvPr/>
      </p:nvGrpSpPr>
      <p:grpSpPr>
        <a:xfrm>
          <a:off x="0" y="0"/>
          <a:ext cx="0" cy="0"/>
          <a:chOff x="0" y="0"/>
          <a:chExt cx="0" cy="0"/>
        </a:xfrm>
      </p:grpSpPr>
      <p:sp>
        <p:nvSpPr>
          <p:cNvPr id="221" name="Google Shape;221;p3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2 given an oracle to 1</a:t>
            </a:r>
            <a:endParaRPr/>
          </a:p>
        </p:txBody>
      </p:sp>
      <p:sp>
        <p:nvSpPr>
          <p:cNvPr id="222" name="Google Shape;222;p33"/>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Ask the oracle for the list of items to steal</a:t>
            </a:r>
            <a:endParaRPr/>
          </a:p>
          <a:p>
            <a:pPr indent="0" lvl="0" marL="0" rtl="0" algn="l">
              <a:spcBef>
                <a:spcPts val="600"/>
              </a:spcBef>
              <a:spcAft>
                <a:spcPts val="0"/>
              </a:spcAft>
              <a:buNone/>
            </a:pPr>
            <a:r>
              <a:rPr lang="en"/>
              <a:t>Return the sum of the values of the items</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23" name="Google Shape;223;p33"/>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24" name="Google Shape;224;p33"/>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25" name="Google Shape;225;p33"/>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26" name="Google Shape;226;p33"/>
          <p:cNvCxnSpPr>
            <a:stCxn id="224" idx="6"/>
            <a:endCxn id="225"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27" name="Google Shape;227;p33"/>
          <p:cNvCxnSpPr>
            <a:stCxn id="223" idx="3"/>
            <a:endCxn id="224" idx="7"/>
          </p:cNvCxnSpPr>
          <p:nvPr/>
        </p:nvCxnSpPr>
        <p:spPr>
          <a:xfrm flipH="1">
            <a:off x="6705978" y="1272097"/>
            <a:ext cx="481800" cy="82710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1" name="Shape 231"/>
        <p:cNvGrpSpPr/>
        <p:nvPr/>
      </p:nvGrpSpPr>
      <p:grpSpPr>
        <a:xfrm>
          <a:off x="0" y="0"/>
          <a:ext cx="0" cy="0"/>
          <a:chOff x="0" y="0"/>
          <a:chExt cx="0" cy="0"/>
        </a:xfrm>
      </p:grpSpPr>
      <p:sp>
        <p:nvSpPr>
          <p:cNvPr id="232" name="Google Shape;232;p3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3 given an oracle to 1</a:t>
            </a:r>
            <a:endParaRPr/>
          </a:p>
        </p:txBody>
      </p:sp>
      <p:sp>
        <p:nvSpPr>
          <p:cNvPr id="233" name="Google Shape;233;p34"/>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3. Return if you can steal at least a target value</a:t>
            </a:r>
            <a:endParaRPr/>
          </a:p>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Make a solver to 2 that uses the solver to 1</a:t>
            </a:r>
            <a:endParaRPr/>
          </a:p>
          <a:p>
            <a:pPr indent="0" lvl="0" marL="0" rtl="0" algn="l">
              <a:spcBef>
                <a:spcPts val="600"/>
              </a:spcBef>
              <a:spcAft>
                <a:spcPts val="0"/>
              </a:spcAft>
              <a:buNone/>
            </a:pPr>
            <a:r>
              <a:rPr lang="en"/>
              <a:t>Then make a solver to 3 using the solver to 2</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34" name="Google Shape;234;p34"/>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35" name="Google Shape;235;p34"/>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36" name="Google Shape;236;p34"/>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37" name="Google Shape;237;p34"/>
          <p:cNvCxnSpPr>
            <a:stCxn id="235" idx="6"/>
            <a:endCxn id="236"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38" name="Google Shape;238;p34"/>
          <p:cNvCxnSpPr>
            <a:stCxn id="234" idx="3"/>
            <a:endCxn id="235"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none"/>
          </a:ln>
        </p:spPr>
      </p:cxnSp>
      <p:cxnSp>
        <p:nvCxnSpPr>
          <p:cNvPr id="239" name="Google Shape;239;p34"/>
          <p:cNvCxnSpPr>
            <a:stCxn id="234" idx="5"/>
            <a:endCxn id="236" idx="1"/>
          </p:cNvCxnSpPr>
          <p:nvPr/>
        </p:nvCxnSpPr>
        <p:spPr>
          <a:xfrm>
            <a:off x="7688622" y="1272097"/>
            <a:ext cx="517200" cy="82710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3" name="Shape 243"/>
        <p:cNvGrpSpPr/>
        <p:nvPr/>
      </p:nvGrpSpPr>
      <p:grpSpPr>
        <a:xfrm>
          <a:off x="0" y="0"/>
          <a:ext cx="0" cy="0"/>
          <a:chOff x="0" y="0"/>
          <a:chExt cx="0" cy="0"/>
        </a:xfrm>
      </p:grpSpPr>
      <p:sp>
        <p:nvSpPr>
          <p:cNvPr id="244" name="Google Shape;244;p3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1 given an oracle to 2</a:t>
            </a:r>
            <a:endParaRPr/>
          </a:p>
        </p:txBody>
      </p:sp>
      <p:sp>
        <p:nvSpPr>
          <p:cNvPr id="245" name="Google Shape;245;p35"/>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trickiest one of the set)</a:t>
            </a:r>
            <a:endParaRPr/>
          </a:p>
          <a:p>
            <a:pPr indent="0" lvl="0" marL="0" rtl="0" algn="l">
              <a:spcBef>
                <a:spcPts val="600"/>
              </a:spcBef>
              <a:spcAft>
                <a:spcPts val="0"/>
              </a:spcAft>
              <a:buNone/>
            </a:pPr>
            <a:r>
              <a:rPr lang="en"/>
              <a:t>Call the oracle on the original list of items, let that value be K</a:t>
            </a:r>
            <a:endParaRPr/>
          </a:p>
          <a:p>
            <a:pPr indent="0" lvl="0" marL="0" rtl="0" algn="l">
              <a:spcBef>
                <a:spcPts val="600"/>
              </a:spcBef>
              <a:spcAft>
                <a:spcPts val="0"/>
              </a:spcAft>
              <a:buNone/>
            </a:pPr>
            <a:r>
              <a:rPr lang="en"/>
              <a:t>For each item: (Θ(Ν) total work)</a:t>
            </a:r>
            <a:endParaRPr/>
          </a:p>
          <a:p>
            <a:pPr indent="0" lvl="0" marL="0" rtl="0" algn="l">
              <a:spcBef>
                <a:spcPts val="600"/>
              </a:spcBef>
              <a:spcAft>
                <a:spcPts val="0"/>
              </a:spcAft>
              <a:buNone/>
            </a:pPr>
            <a:r>
              <a:rPr lang="en"/>
              <a:t>	Remove that item from the list, then call the oracle on the new list.</a:t>
            </a:r>
            <a:endParaRPr/>
          </a:p>
          <a:p>
            <a:pPr indent="0" lvl="0" marL="0" rtl="0" algn="l">
              <a:spcBef>
                <a:spcPts val="600"/>
              </a:spcBef>
              <a:spcAft>
                <a:spcPts val="0"/>
              </a:spcAft>
              <a:buNone/>
            </a:pPr>
            <a:r>
              <a:rPr lang="en"/>
              <a:t>	If the oracle returns K, then we can remove the item from the list permanently</a:t>
            </a:r>
            <a:endParaRPr/>
          </a:p>
          <a:p>
            <a:pPr indent="0" lvl="0" marL="0" rtl="0" algn="l">
              <a:spcBef>
                <a:spcPts val="600"/>
              </a:spcBef>
              <a:spcAft>
                <a:spcPts val="0"/>
              </a:spcAft>
              <a:buNone/>
            </a:pPr>
            <a:r>
              <a:rPr lang="en"/>
              <a:t>	If the oracle returns less than K, add the item back to the list</a:t>
            </a:r>
            <a:endParaRPr/>
          </a:p>
          <a:p>
            <a:pPr indent="0" lvl="0" marL="0" rtl="0" algn="l">
              <a:spcBef>
                <a:spcPts val="600"/>
              </a:spcBef>
              <a:spcAft>
                <a:spcPts val="0"/>
              </a:spcAft>
              <a:buNone/>
            </a:pPr>
            <a:r>
              <a:rPr lang="en"/>
              <a:t>Return the remaining list of items.</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46" name="Google Shape;246;p35"/>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47" name="Google Shape;247;p35"/>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48" name="Google Shape;248;p35"/>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49" name="Google Shape;249;p35"/>
          <p:cNvCxnSpPr>
            <a:stCxn id="247" idx="6"/>
            <a:endCxn id="248"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50" name="Google Shape;250;p35"/>
          <p:cNvCxnSpPr>
            <a:stCxn id="246" idx="3"/>
            <a:endCxn id="247"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none"/>
          </a:ln>
        </p:spPr>
      </p:cxnSp>
      <p:cxnSp>
        <p:nvCxnSpPr>
          <p:cNvPr id="251" name="Google Shape;251;p35"/>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none"/>
          </a:ln>
        </p:spPr>
      </p:cxnSp>
      <p:cxnSp>
        <p:nvCxnSpPr>
          <p:cNvPr id="252" name="Google Shape;252;p35"/>
          <p:cNvCxnSpPr>
            <a:stCxn id="247" idx="7"/>
            <a:endCxn id="246" idx="3"/>
          </p:cNvCxnSpPr>
          <p:nvPr/>
        </p:nvCxnSpPr>
        <p:spPr>
          <a:xfrm flipH="1" rot="10800000">
            <a:off x="6705947" y="1272078"/>
            <a:ext cx="481800" cy="82710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256" name="Shape 256"/>
        <p:cNvGrpSpPr/>
        <p:nvPr/>
      </p:nvGrpSpPr>
      <p:grpSpPr>
        <a:xfrm>
          <a:off x="0" y="0"/>
          <a:ext cx="0" cy="0"/>
          <a:chOff x="0" y="0"/>
          <a:chExt cx="0" cy="0"/>
        </a:xfrm>
      </p:grpSpPr>
      <p:sp>
        <p:nvSpPr>
          <p:cNvPr id="257" name="Google Shape;257;p3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2 given an oracle to 3</a:t>
            </a:r>
            <a:endParaRPr/>
          </a:p>
        </p:txBody>
      </p:sp>
      <p:sp>
        <p:nvSpPr>
          <p:cNvPr id="258" name="Google Shape;258;p36"/>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Clr>
                <a:schemeClr val="dk1"/>
              </a:buClr>
              <a:buSzPts val="1100"/>
              <a:buFont typeface="Arial"/>
              <a:buNone/>
            </a:pPr>
            <a:r>
              <a:rPr lang="en"/>
              <a:t>3. Return if you can steal at least a target value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59" name="Google Shape;259;p36"/>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60" name="Google Shape;260;p36"/>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61" name="Google Shape;261;p36"/>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62" name="Google Shape;262;p36"/>
          <p:cNvCxnSpPr>
            <a:stCxn id="260" idx="6"/>
            <a:endCxn id="261"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63" name="Google Shape;263;p36"/>
          <p:cNvCxnSpPr>
            <a:stCxn id="259" idx="3"/>
            <a:endCxn id="260"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triangle"/>
          </a:ln>
        </p:spPr>
      </p:cxnSp>
      <p:cxnSp>
        <p:nvCxnSpPr>
          <p:cNvPr id="264" name="Google Shape;264;p36"/>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none"/>
          </a:ln>
        </p:spPr>
      </p:cxnSp>
      <p:cxnSp>
        <p:nvCxnSpPr>
          <p:cNvPr id="265" name="Google Shape;265;p36"/>
          <p:cNvCxnSpPr>
            <a:stCxn id="261" idx="2"/>
            <a:endCxn id="260" idx="6"/>
          </p:cNvCxnSpPr>
          <p:nvPr/>
        </p:nvCxnSpPr>
        <p:spPr>
          <a:xfrm rot="10800000">
            <a:off x="6809725" y="2349600"/>
            <a:ext cx="1292400" cy="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9" name="Shape 269"/>
        <p:cNvGrpSpPr/>
        <p:nvPr/>
      </p:nvGrpSpPr>
      <p:grpSpPr>
        <a:xfrm>
          <a:off x="0" y="0"/>
          <a:ext cx="0" cy="0"/>
          <a:chOff x="0" y="0"/>
          <a:chExt cx="0" cy="0"/>
        </a:xfrm>
      </p:grpSpPr>
      <p:sp>
        <p:nvSpPr>
          <p:cNvPr id="270" name="Google Shape;270;p3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2 given an oracle to 3</a:t>
            </a:r>
            <a:endParaRPr/>
          </a:p>
        </p:txBody>
      </p:sp>
      <p:sp>
        <p:nvSpPr>
          <p:cNvPr id="271" name="Google Shape;271;p37"/>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rPr lang="en"/>
              <a:t>3. Return if you can steal at least a target value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Binary Search:</a:t>
            </a:r>
            <a:endParaRPr/>
          </a:p>
          <a:p>
            <a:pPr indent="0" lvl="0" marL="0" rtl="0" algn="l">
              <a:spcBef>
                <a:spcPts val="600"/>
              </a:spcBef>
              <a:spcAft>
                <a:spcPts val="0"/>
              </a:spcAft>
              <a:buNone/>
            </a:pPr>
            <a:r>
              <a:rPr lang="en"/>
              <a:t>Compute V, the total value of the items</a:t>
            </a:r>
            <a:endParaRPr/>
          </a:p>
          <a:p>
            <a:pPr indent="0" lvl="0" marL="0" rtl="0" algn="l">
              <a:spcBef>
                <a:spcPts val="600"/>
              </a:spcBef>
              <a:spcAft>
                <a:spcPts val="0"/>
              </a:spcAft>
              <a:buNone/>
            </a:pPr>
            <a:r>
              <a:rPr lang="en"/>
              <a:t>Ask the oracle if you can steal V/2 value</a:t>
            </a:r>
            <a:endParaRPr/>
          </a:p>
          <a:p>
            <a:pPr indent="0" lvl="0" marL="0" rtl="0" algn="l">
              <a:spcBef>
                <a:spcPts val="600"/>
              </a:spcBef>
              <a:spcAft>
                <a:spcPts val="0"/>
              </a:spcAft>
              <a:buNone/>
            </a:pPr>
            <a:r>
              <a:rPr lang="en"/>
              <a:t>If yes, try 3V/4. If not, try V/4.</a:t>
            </a:r>
            <a:endParaRPr/>
          </a:p>
          <a:p>
            <a:pPr indent="0" lvl="0" marL="0" rtl="0" algn="l">
              <a:spcBef>
                <a:spcPts val="600"/>
              </a:spcBef>
              <a:spcAft>
                <a:spcPts val="0"/>
              </a:spcAft>
              <a:buNone/>
            </a:pPr>
            <a:r>
              <a:rPr lang="en"/>
              <a:t>Continue until you narrow down the max value.</a:t>
            </a:r>
            <a:endParaRPr/>
          </a:p>
          <a:p>
            <a:pPr indent="0" lvl="0" marL="0" rtl="0" algn="l">
              <a:spcBef>
                <a:spcPts val="600"/>
              </a:spcBef>
              <a:spcAft>
                <a:spcPts val="0"/>
              </a:spcAft>
              <a:buNone/>
            </a:pPr>
            <a:r>
              <a:rPr lang="en"/>
              <a:t>Max runtime: Θ(log(V))</a:t>
            </a:r>
            <a:endParaRPr/>
          </a:p>
        </p:txBody>
      </p:sp>
      <p:sp>
        <p:nvSpPr>
          <p:cNvPr id="272" name="Google Shape;272;p37"/>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73" name="Google Shape;273;p37"/>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74" name="Google Shape;274;p37"/>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75" name="Google Shape;275;p37"/>
          <p:cNvCxnSpPr>
            <a:stCxn id="273" idx="6"/>
            <a:endCxn id="274"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76" name="Google Shape;276;p37"/>
          <p:cNvCxnSpPr>
            <a:stCxn id="272" idx="3"/>
            <a:endCxn id="273"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triangle"/>
          </a:ln>
        </p:spPr>
      </p:cxnSp>
      <p:cxnSp>
        <p:nvCxnSpPr>
          <p:cNvPr id="277" name="Google Shape;277;p37"/>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none"/>
          </a:ln>
        </p:spPr>
      </p:cxnSp>
      <p:cxnSp>
        <p:nvCxnSpPr>
          <p:cNvPr id="278" name="Google Shape;278;p37"/>
          <p:cNvCxnSpPr>
            <a:stCxn id="274" idx="2"/>
            <a:endCxn id="273" idx="6"/>
          </p:cNvCxnSpPr>
          <p:nvPr/>
        </p:nvCxnSpPr>
        <p:spPr>
          <a:xfrm rot="10800000">
            <a:off x="6809725" y="2349600"/>
            <a:ext cx="1292400" cy="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2" name="Shape 282"/>
        <p:cNvGrpSpPr/>
        <p:nvPr/>
      </p:nvGrpSpPr>
      <p:grpSpPr>
        <a:xfrm>
          <a:off x="0" y="0"/>
          <a:ext cx="0" cy="0"/>
          <a:chOff x="0" y="0"/>
          <a:chExt cx="0" cy="0"/>
        </a:xfrm>
      </p:grpSpPr>
      <p:sp>
        <p:nvSpPr>
          <p:cNvPr id="283" name="Google Shape;283;p3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1 given an oracle to 3</a:t>
            </a:r>
            <a:endParaRPr/>
          </a:p>
        </p:txBody>
      </p:sp>
      <p:sp>
        <p:nvSpPr>
          <p:cNvPr id="284" name="Google Shape;284;p38"/>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rPr lang="en"/>
              <a:t>3. Return if you can steal at least a target value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Make a solver to 2 using 3</a:t>
            </a:r>
            <a:endParaRPr/>
          </a:p>
          <a:p>
            <a:pPr indent="0" lvl="0" marL="0" rtl="0" algn="l">
              <a:spcBef>
                <a:spcPts val="600"/>
              </a:spcBef>
              <a:spcAft>
                <a:spcPts val="0"/>
              </a:spcAft>
              <a:buNone/>
            </a:pPr>
            <a:r>
              <a:rPr lang="en"/>
              <a:t>Then make a solver to 1 using 2</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85" name="Google Shape;285;p38"/>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86" name="Google Shape;286;p38"/>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87" name="Google Shape;287;p38"/>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88" name="Google Shape;288;p38"/>
          <p:cNvCxnSpPr>
            <a:stCxn id="286" idx="6"/>
            <a:endCxn id="287"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triangle"/>
          </a:ln>
        </p:spPr>
      </p:cxnSp>
      <p:cxnSp>
        <p:nvCxnSpPr>
          <p:cNvPr id="289" name="Google Shape;289;p38"/>
          <p:cNvCxnSpPr>
            <a:stCxn id="285" idx="3"/>
            <a:endCxn id="286"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triangle"/>
          </a:ln>
        </p:spPr>
      </p:cxnSp>
      <p:cxnSp>
        <p:nvCxnSpPr>
          <p:cNvPr id="290" name="Google Shape;290;p38"/>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none"/>
          </a:ln>
        </p:spPr>
      </p:cxnSp>
      <p:cxnSp>
        <p:nvCxnSpPr>
          <p:cNvPr id="291" name="Google Shape;291;p38"/>
          <p:cNvCxnSpPr>
            <a:stCxn id="287" idx="1"/>
            <a:endCxn id="285" idx="5"/>
          </p:cNvCxnSpPr>
          <p:nvPr/>
        </p:nvCxnSpPr>
        <p:spPr>
          <a:xfrm rot="10800000">
            <a:off x="7688653" y="1272078"/>
            <a:ext cx="517200" cy="82710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5" name="Shape 295"/>
        <p:cNvGrpSpPr/>
        <p:nvPr/>
      </p:nvGrpSpPr>
      <p:grpSpPr>
        <a:xfrm>
          <a:off x="0" y="0"/>
          <a:ext cx="0" cy="0"/>
          <a:chOff x="0" y="0"/>
          <a:chExt cx="0" cy="0"/>
        </a:xfrm>
      </p:grpSpPr>
      <p:sp>
        <p:nvSpPr>
          <p:cNvPr id="296" name="Google Shape;296;p3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Knapsack Problem</a:t>
            </a:r>
            <a:endParaRPr/>
          </a:p>
        </p:txBody>
      </p:sp>
      <p:sp>
        <p:nvSpPr>
          <p:cNvPr id="297" name="Google Shape;297;p39"/>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rPr lang="en"/>
              <a:t>3. Return if you can steal at least a target value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If we have a solution to any one of these three problems, we can create a solution to the other two. Thus, we can consider these three problems to be </a:t>
            </a:r>
            <a:r>
              <a:rPr i="1" lang="en"/>
              <a:t>equivalent under Turing Reduction</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98" name="Google Shape;298;p39"/>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99" name="Google Shape;299;p39"/>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300" name="Google Shape;300;p39"/>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301" name="Google Shape;301;p39"/>
          <p:cNvCxnSpPr>
            <a:stCxn id="299" idx="6"/>
            <a:endCxn id="300"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triangle"/>
          </a:ln>
        </p:spPr>
      </p:cxnSp>
      <p:cxnSp>
        <p:nvCxnSpPr>
          <p:cNvPr id="302" name="Google Shape;302;p39"/>
          <p:cNvCxnSpPr>
            <a:stCxn id="298" idx="3"/>
            <a:endCxn id="299"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triangle"/>
          </a:ln>
        </p:spPr>
      </p:cxnSp>
      <p:cxnSp>
        <p:nvCxnSpPr>
          <p:cNvPr id="303" name="Google Shape;303;p39"/>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7" name="Shape 307"/>
        <p:cNvGrpSpPr/>
        <p:nvPr/>
      </p:nvGrpSpPr>
      <p:grpSpPr>
        <a:xfrm>
          <a:off x="0" y="0"/>
          <a:ext cx="0" cy="0"/>
          <a:chOff x="0" y="0"/>
          <a:chExt cx="0" cy="0"/>
        </a:xfrm>
      </p:grpSpPr>
      <p:sp>
        <p:nvSpPr>
          <p:cNvPr id="308" name="Google Shape;308;p4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 Problems</a:t>
            </a:r>
            <a:endParaRPr/>
          </a:p>
        </p:txBody>
      </p:sp>
      <p:sp>
        <p:nvSpPr>
          <p:cNvPr id="309" name="Google Shape;309;p40"/>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1. Return the list of items you should steal: Returns a List</a:t>
            </a:r>
            <a:endParaRPr/>
          </a:p>
          <a:p>
            <a:pPr indent="0" lvl="0" marL="0" rtl="0" algn="l">
              <a:spcBef>
                <a:spcPts val="600"/>
              </a:spcBef>
              <a:spcAft>
                <a:spcPts val="0"/>
              </a:spcAft>
              <a:buNone/>
            </a:pPr>
            <a:r>
              <a:rPr lang="en"/>
              <a:t>2. Return the most value you could steal: Returns an integer</a:t>
            </a:r>
            <a:endParaRPr/>
          </a:p>
          <a:p>
            <a:pPr indent="0" lvl="0" marL="0" rtl="0" algn="l">
              <a:spcBef>
                <a:spcPts val="600"/>
              </a:spcBef>
              <a:spcAft>
                <a:spcPts val="0"/>
              </a:spcAft>
              <a:buNone/>
            </a:pPr>
            <a:r>
              <a:rPr lang="en"/>
              <a:t>3. Return if you can steal at least a target value: Returns a boolean</a:t>
            </a:r>
            <a:endParaRPr/>
          </a:p>
          <a:p>
            <a:pPr indent="0" lvl="0" marL="0" rtl="0" algn="l">
              <a:spcBef>
                <a:spcPts val="600"/>
              </a:spcBef>
              <a:spcAft>
                <a:spcPts val="0"/>
              </a:spcAft>
              <a:buNone/>
            </a:pPr>
            <a:r>
              <a:rPr lang="en"/>
              <a:t>The versions of the Knapsack problem all returned different types. </a:t>
            </a:r>
            <a:endParaRPr/>
          </a:p>
          <a:p>
            <a:pPr indent="0" lvl="0" marL="0" rtl="0" algn="l">
              <a:spcBef>
                <a:spcPts val="600"/>
              </a:spcBef>
              <a:spcAft>
                <a:spcPts val="0"/>
              </a:spcAft>
              <a:buNone/>
            </a:pPr>
            <a:r>
              <a:rPr lang="en"/>
              <a:t>1's return value contains the most information, while 3 returns the least. In fact, #3 returns the least possible information of any nontrivial function (a True/False answer)</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We will call functions that return T/F </a:t>
            </a:r>
            <a:r>
              <a:rPr b="1" i="1" lang="en"/>
              <a:t>decision problems</a:t>
            </a:r>
            <a:r>
              <a:rPr lang="en"/>
              <a:t>. For the rest of this lecture, we'll consider computers that are designed to solve decision problems </a:t>
            </a:r>
            <a:r>
              <a:rPr b="1" lang="en"/>
              <a:t>only</a:t>
            </a:r>
            <a:r>
              <a:rPr lang="en"/>
              <a: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But in general, we can find a reduction from a function problem (ex. What should I steal) to a decision problem (ex. Can you steal at least this much?)</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1"/>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39</a:t>
            </a:r>
            <a:r>
              <a:rPr lang="en"/>
              <a:t>, CS61B, </a:t>
            </a:r>
            <a:r>
              <a:rPr lang="en"/>
              <a:t>Spring 2024</a:t>
            </a:r>
            <a:endParaRPr/>
          </a:p>
        </p:txBody>
      </p:sp>
      <p:sp>
        <p:nvSpPr>
          <p:cNvPr id="315" name="Google Shape;315;p41"/>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9E9E9E"/>
                </a:solidFill>
              </a:rPr>
              <a:t>Warmup: Reductions Practice</a:t>
            </a:r>
            <a:endParaRPr>
              <a:solidFill>
                <a:srgbClr val="9E9E9E"/>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Deterministic Turing Machine vs Nondeterministic Turing Machine</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9E9E9E"/>
                </a:solidFill>
              </a:rPr>
              <a:t>Problems in NP</a:t>
            </a:r>
            <a:endParaRPr>
              <a:solidFill>
                <a:srgbClr val="9E9E9E"/>
              </a:solidFill>
            </a:endParaRPr>
          </a:p>
          <a:p>
            <a:pPr indent="0" lvl="0" marL="0" rtl="0" algn="l">
              <a:spcBef>
                <a:spcPts val="600"/>
              </a:spcBef>
              <a:spcAft>
                <a:spcPts val="0"/>
              </a:spcAft>
              <a:buNone/>
            </a:pPr>
            <a:r>
              <a:rPr lang="en">
                <a:solidFill>
                  <a:srgbClr val="9E9E9E"/>
                </a:solidFill>
              </a:rPr>
              <a:t>NP-Complete Problems</a:t>
            </a:r>
            <a:endParaRPr>
              <a:solidFill>
                <a:srgbClr val="9E9E9E"/>
              </a:solidFill>
            </a:endParaRPr>
          </a:p>
          <a:p>
            <a:pPr indent="0" lvl="0" marL="0" rtl="0" algn="l">
              <a:spcBef>
                <a:spcPts val="600"/>
              </a:spcBef>
              <a:spcAft>
                <a:spcPts val="0"/>
              </a:spcAft>
              <a:buNone/>
            </a:pPr>
            <a:r>
              <a:rPr lang="en">
                <a:solidFill>
                  <a:srgbClr val="9E9E9E"/>
                </a:solidFill>
              </a:rPr>
              <a:t>P=NP</a:t>
            </a:r>
            <a:endParaRPr>
              <a:solidFill>
                <a:srgbClr val="9E9E9E"/>
              </a:solidFill>
            </a:endParaRPr>
          </a:p>
        </p:txBody>
      </p:sp>
      <p:sp>
        <p:nvSpPr>
          <p:cNvPr id="316" name="Google Shape;316;p41"/>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Deterministic Turing Machine vs Nondeterministic Turing Machine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0" name="Shape 320"/>
        <p:cNvGrpSpPr/>
        <p:nvPr/>
      </p:nvGrpSpPr>
      <p:grpSpPr>
        <a:xfrm>
          <a:off x="0" y="0"/>
          <a:ext cx="0" cy="0"/>
          <a:chOff x="0" y="0"/>
          <a:chExt cx="0" cy="0"/>
        </a:xfrm>
      </p:grpSpPr>
      <p:sp>
        <p:nvSpPr>
          <p:cNvPr id="321" name="Google Shape;321;p4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Turing Machines</a:t>
            </a:r>
            <a:endParaRPr/>
          </a:p>
        </p:txBody>
      </p:sp>
      <p:sp>
        <p:nvSpPr>
          <p:cNvPr id="322" name="Google Shape;322;p42"/>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Formally, any decision problem in theoretical CS is said to run on a </a:t>
            </a:r>
            <a:r>
              <a:rPr b="1" lang="en"/>
              <a:t>Turing Machine</a:t>
            </a:r>
            <a:r>
              <a:rPr lang="en"/>
              <a:t>, which represents a model of </a:t>
            </a:r>
            <a:r>
              <a:rPr b="1" lang="en"/>
              <a:t>universal computation</a:t>
            </a:r>
            <a:r>
              <a:rPr lang="en"/>
              <a:t>; anything that can be solved by a computer program can also be solved by a Turing Machine.</a:t>
            </a:r>
            <a:endParaRPr/>
          </a:p>
          <a:p>
            <a:pPr indent="-342900" lvl="0" marL="457200" rtl="0" algn="l">
              <a:spcBef>
                <a:spcPts val="600"/>
              </a:spcBef>
              <a:spcAft>
                <a:spcPts val="0"/>
              </a:spcAft>
              <a:buSzPts val="1800"/>
              <a:buChar char="●"/>
            </a:pPr>
            <a:r>
              <a:rPr lang="en"/>
              <a:t>Incidentally, when we talk about the time and space complexity of a Java program, the formal definition actually uses the equivalent Turing machine for precise definitions of "one unit of time" and "one unit of memory"</a:t>
            </a:r>
            <a:endParaRPr/>
          </a:p>
          <a:p>
            <a:pPr indent="0" lvl="0" marL="0" rtl="0" algn="l">
              <a:spcBef>
                <a:spcPts val="600"/>
              </a:spcBef>
              <a:spcAft>
                <a:spcPts val="0"/>
              </a:spcAft>
              <a:buNone/>
            </a:pPr>
            <a:r>
              <a:rPr lang="en"/>
              <a:t>One major difference between a </a:t>
            </a:r>
            <a:br>
              <a:rPr lang="en"/>
            </a:br>
            <a:r>
              <a:rPr lang="en"/>
              <a:t>Java/Python program and a Turing</a:t>
            </a:r>
            <a:br>
              <a:rPr lang="en"/>
            </a:br>
            <a:r>
              <a:rPr lang="en"/>
              <a:t>machine is that the Turing machine has</a:t>
            </a:r>
            <a:br>
              <a:rPr lang="en"/>
            </a:br>
            <a:r>
              <a:rPr lang="en"/>
              <a:t>infinite memory</a:t>
            </a:r>
            <a:endParaRPr/>
          </a:p>
          <a:p>
            <a:pPr indent="-342900" lvl="0" marL="457200" rtl="0" algn="l">
              <a:spcBef>
                <a:spcPts val="600"/>
              </a:spcBef>
              <a:spcAft>
                <a:spcPts val="0"/>
              </a:spcAft>
              <a:buSzPts val="1800"/>
              <a:buChar char="●"/>
            </a:pPr>
            <a:r>
              <a:rPr lang="en"/>
              <a:t>This is why we can increase input</a:t>
            </a:r>
            <a:br>
              <a:rPr lang="en"/>
            </a:br>
            <a:r>
              <a:rPr lang="en"/>
              <a:t>size arbitrarily large when doing </a:t>
            </a:r>
            <a:br>
              <a:rPr lang="en"/>
            </a:br>
            <a:r>
              <a:rPr lang="en"/>
              <a:t>asymptotic analysis; won't run into</a:t>
            </a:r>
            <a:br>
              <a:rPr lang="en"/>
            </a:br>
            <a:r>
              <a:rPr lang="en"/>
              <a:t>practical bounds</a:t>
            </a:r>
            <a:endParaRPr/>
          </a:p>
        </p:txBody>
      </p:sp>
      <p:pic>
        <p:nvPicPr>
          <p:cNvPr id="323" name="Google Shape;323;p42"/>
          <p:cNvPicPr preferRelativeResize="0"/>
          <p:nvPr/>
        </p:nvPicPr>
        <p:blipFill>
          <a:blip r:embed="rId3">
            <a:alphaModFix/>
          </a:blip>
          <a:stretch>
            <a:fillRect/>
          </a:stretch>
        </p:blipFill>
        <p:spPr>
          <a:xfrm>
            <a:off x="4437328" y="2491200"/>
            <a:ext cx="4434526" cy="2652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39</a:t>
            </a:r>
            <a:r>
              <a:rPr lang="en"/>
              <a:t>, CS61B, </a:t>
            </a:r>
            <a:r>
              <a:rPr lang="en"/>
              <a:t>Spring 2024</a:t>
            </a:r>
            <a:endParaRPr/>
          </a:p>
        </p:txBody>
      </p:sp>
      <p:sp>
        <p:nvSpPr>
          <p:cNvPr id="154" name="Google Shape;154;p25"/>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b="1" lang="en">
                <a:solidFill>
                  <a:schemeClr val="accent3"/>
                </a:solidFill>
                <a:latin typeface="Roboto"/>
                <a:ea typeface="Roboto"/>
                <a:cs typeface="Roboto"/>
                <a:sym typeface="Roboto"/>
              </a:rPr>
              <a:t>Warmup: Reductions Practice</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9E9E9E"/>
                </a:solidFill>
              </a:rPr>
              <a:t>Deterministic Turing Machine vs Nondeterministic Turing Machine</a:t>
            </a:r>
            <a:endParaRPr>
              <a:solidFill>
                <a:srgbClr val="9E9E9E"/>
              </a:solidFill>
            </a:endParaRPr>
          </a:p>
          <a:p>
            <a:pPr indent="0" lvl="0" marL="0" rtl="0" algn="l">
              <a:spcBef>
                <a:spcPts val="600"/>
              </a:spcBef>
              <a:spcAft>
                <a:spcPts val="0"/>
              </a:spcAft>
              <a:buNone/>
            </a:pPr>
            <a:r>
              <a:rPr lang="en">
                <a:solidFill>
                  <a:srgbClr val="9E9E9E"/>
                </a:solidFill>
              </a:rPr>
              <a:t>Problems in NP</a:t>
            </a:r>
            <a:endParaRPr>
              <a:solidFill>
                <a:srgbClr val="9E9E9E"/>
              </a:solidFill>
            </a:endParaRPr>
          </a:p>
          <a:p>
            <a:pPr indent="0" lvl="0" marL="0" rtl="0" algn="l">
              <a:spcBef>
                <a:spcPts val="600"/>
              </a:spcBef>
              <a:spcAft>
                <a:spcPts val="0"/>
              </a:spcAft>
              <a:buNone/>
            </a:pPr>
            <a:r>
              <a:rPr lang="en">
                <a:solidFill>
                  <a:srgbClr val="9E9E9E"/>
                </a:solidFill>
              </a:rPr>
              <a:t>NP-Complete Problems</a:t>
            </a:r>
            <a:endParaRPr>
              <a:solidFill>
                <a:srgbClr val="9E9E9E"/>
              </a:solidFill>
            </a:endParaRPr>
          </a:p>
          <a:p>
            <a:pPr indent="0" lvl="0" marL="0" rtl="0" algn="l">
              <a:spcBef>
                <a:spcPts val="600"/>
              </a:spcBef>
              <a:spcAft>
                <a:spcPts val="0"/>
              </a:spcAft>
              <a:buNone/>
            </a:pPr>
            <a:r>
              <a:rPr lang="en">
                <a:solidFill>
                  <a:srgbClr val="9E9E9E"/>
                </a:solidFill>
              </a:rPr>
              <a:t>P=NP</a:t>
            </a:r>
            <a:endParaRPr>
              <a:solidFill>
                <a:srgbClr val="9E9E9E"/>
              </a:solidFill>
            </a:endParaRPr>
          </a:p>
        </p:txBody>
      </p:sp>
      <p:sp>
        <p:nvSpPr>
          <p:cNvPr id="155" name="Google Shape;155;p25"/>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Warmup: Reductions Practice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7" name="Shape 327"/>
        <p:cNvGrpSpPr/>
        <p:nvPr/>
      </p:nvGrpSpPr>
      <p:grpSpPr>
        <a:xfrm>
          <a:off x="0" y="0"/>
          <a:ext cx="0" cy="0"/>
          <a:chOff x="0" y="0"/>
          <a:chExt cx="0" cy="0"/>
        </a:xfrm>
      </p:grpSpPr>
      <p:sp>
        <p:nvSpPr>
          <p:cNvPr id="328" name="Google Shape;328;p4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Turing Machines</a:t>
            </a:r>
            <a:endParaRPr/>
          </a:p>
        </p:txBody>
      </p:sp>
      <p:sp>
        <p:nvSpPr>
          <p:cNvPr id="329" name="Google Shape;329;p43"/>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programming language is said to be </a:t>
            </a:r>
            <a:r>
              <a:rPr b="1" lang="en"/>
              <a:t>Turing-Complete </a:t>
            </a:r>
            <a:r>
              <a:rPr lang="en"/>
              <a:t>if any Turing machine can be simulated with a program written in that language.</a:t>
            </a:r>
            <a:endParaRPr/>
          </a:p>
          <a:p>
            <a:pPr indent="-342900" lvl="0" marL="457200" rtl="0" algn="l">
              <a:spcBef>
                <a:spcPts val="600"/>
              </a:spcBef>
              <a:spcAft>
                <a:spcPts val="0"/>
              </a:spcAft>
              <a:buSzPts val="1800"/>
              <a:buChar char="●"/>
            </a:pPr>
            <a:r>
              <a:rPr lang="en"/>
              <a:t>In other words, that language can also compute anything that can be computed</a:t>
            </a:r>
            <a:endParaRPr/>
          </a:p>
          <a:p>
            <a:pPr indent="0" lvl="0" marL="0" rtl="0" algn="l">
              <a:spcBef>
                <a:spcPts val="600"/>
              </a:spcBef>
              <a:spcAft>
                <a:spcPts val="0"/>
              </a:spcAft>
              <a:buNone/>
            </a:pPr>
            <a:r>
              <a:rPr lang="en"/>
              <a:t>Most programming languages in common use are Turing-Complete (ex. Python, Java, C, C++, Javascript, etc.)</a:t>
            </a:r>
            <a:endParaRPr/>
          </a:p>
          <a:p>
            <a:pPr indent="0" lvl="0" marL="0" rtl="0" algn="l">
              <a:spcBef>
                <a:spcPts val="600"/>
              </a:spcBef>
              <a:spcAft>
                <a:spcPts val="0"/>
              </a:spcAft>
              <a:buNone/>
            </a:pPr>
            <a:r>
              <a:rPr lang="en"/>
              <a:t>But there are also some "languages" that are Turing-Complete by complete chance, like Minecraft's redstone.</a:t>
            </a:r>
            <a:endParaRPr/>
          </a:p>
          <a:p>
            <a:pPr indent="-342900" lvl="0" marL="457200" rtl="0" algn="l">
              <a:spcBef>
                <a:spcPts val="600"/>
              </a:spcBef>
              <a:spcAft>
                <a:spcPts val="0"/>
              </a:spcAft>
              <a:buSzPts val="1800"/>
              <a:buChar char="●"/>
            </a:pPr>
            <a:r>
              <a:rPr lang="en"/>
              <a:t>People have created</a:t>
            </a:r>
            <a:br>
              <a:rPr lang="en"/>
            </a:br>
            <a:r>
              <a:rPr lang="en"/>
              <a:t>computers out of redstone,</a:t>
            </a:r>
            <a:br>
              <a:rPr lang="en"/>
            </a:br>
            <a:r>
              <a:rPr lang="en"/>
              <a:t>and this is only possible</a:t>
            </a:r>
            <a:br>
              <a:rPr lang="en"/>
            </a:br>
            <a:r>
              <a:rPr lang="en"/>
              <a:t>because redstone is Turing</a:t>
            </a:r>
            <a:br>
              <a:rPr lang="en"/>
            </a:br>
            <a:r>
              <a:rPr lang="en"/>
              <a:t>Complete.</a:t>
            </a:r>
            <a:endParaRPr/>
          </a:p>
          <a:p>
            <a:pPr indent="0" lvl="0" marL="0" rtl="0" algn="l">
              <a:spcBef>
                <a:spcPts val="600"/>
              </a:spcBef>
              <a:spcAft>
                <a:spcPts val="0"/>
              </a:spcAft>
              <a:buNone/>
            </a:pPr>
            <a:r>
              <a:t/>
            </a:r>
            <a:endParaRPr/>
          </a:p>
        </p:txBody>
      </p:sp>
      <p:pic>
        <p:nvPicPr>
          <p:cNvPr id="330" name="Google Shape;330;p43"/>
          <p:cNvPicPr preferRelativeResize="0"/>
          <p:nvPr/>
        </p:nvPicPr>
        <p:blipFill>
          <a:blip r:embed="rId3">
            <a:alphaModFix/>
          </a:blip>
          <a:stretch>
            <a:fillRect/>
          </a:stretch>
        </p:blipFill>
        <p:spPr>
          <a:xfrm>
            <a:off x="7463350" y="3458275"/>
            <a:ext cx="1524000" cy="1524000"/>
          </a:xfrm>
          <a:prstGeom prst="rect">
            <a:avLst/>
          </a:prstGeom>
          <a:noFill/>
          <a:ln>
            <a:noFill/>
          </a:ln>
        </p:spPr>
      </p:pic>
      <p:pic>
        <p:nvPicPr>
          <p:cNvPr id="331" name="Google Shape;331;p43"/>
          <p:cNvPicPr preferRelativeResize="0"/>
          <p:nvPr/>
        </p:nvPicPr>
        <p:blipFill>
          <a:blip r:embed="rId4">
            <a:alphaModFix/>
          </a:blip>
          <a:stretch>
            <a:fillRect/>
          </a:stretch>
        </p:blipFill>
        <p:spPr>
          <a:xfrm>
            <a:off x="3710175" y="3069475"/>
            <a:ext cx="3498648" cy="19127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5" name="Shape 335"/>
        <p:cNvGrpSpPr/>
        <p:nvPr/>
      </p:nvGrpSpPr>
      <p:grpSpPr>
        <a:xfrm>
          <a:off x="0" y="0"/>
          <a:ext cx="0" cy="0"/>
          <a:chOff x="0" y="0"/>
          <a:chExt cx="0" cy="0"/>
        </a:xfrm>
      </p:grpSpPr>
      <p:sp>
        <p:nvSpPr>
          <p:cNvPr id="336" name="Google Shape;336;p4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Deterministic </a:t>
            </a:r>
            <a:r>
              <a:rPr lang="en"/>
              <a:t>Turing Machines</a:t>
            </a:r>
            <a:endParaRPr/>
          </a:p>
        </p:txBody>
      </p:sp>
      <p:sp>
        <p:nvSpPr>
          <p:cNvPr id="337" name="Google Shape;337;p44"/>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Because the two are equal, we can informally think of a Turing machine as just any function we could write in Java (or whatever programming language you want) that returns only a bool (we need to restrict to decision problems).</a:t>
            </a:r>
            <a:endParaRPr/>
          </a:p>
          <a:p>
            <a:pPr indent="0" lvl="0" marL="0" rtl="0" algn="l">
              <a:spcBef>
                <a:spcPts val="600"/>
              </a:spcBef>
              <a:spcAft>
                <a:spcPts val="0"/>
              </a:spcAft>
              <a:buNone/>
            </a:pPr>
            <a:r>
              <a:rPr lang="en"/>
              <a:t>We will call this a </a:t>
            </a:r>
            <a:r>
              <a:rPr b="1" lang="en"/>
              <a:t>deterministic Turing Machine</a:t>
            </a:r>
            <a:r>
              <a:rPr lang="en"/>
              <a:t> (A Turing machine with no randomness involved), or a </a:t>
            </a:r>
            <a:r>
              <a:rPr b="1" lang="en"/>
              <a:t>DTM</a:t>
            </a:r>
            <a:r>
              <a:rPr lang="en"/>
              <a:t>.</a:t>
            </a:r>
            <a:endParaRPr/>
          </a:p>
          <a:p>
            <a:pPr indent="0" lvl="0" marL="0" rtl="0" algn="l">
              <a:spcBef>
                <a:spcPts val="600"/>
              </a:spcBef>
              <a:spcAft>
                <a:spcPts val="0"/>
              </a:spcAft>
              <a:buNone/>
            </a:pPr>
            <a:r>
              <a:rPr lang="en"/>
              <a:t>Further, we will define the set </a:t>
            </a:r>
            <a:r>
              <a:rPr b="1" lang="en"/>
              <a:t>P</a:t>
            </a:r>
            <a:r>
              <a:rPr lang="en"/>
              <a:t> as the set of all decision problems that can be solved with a deterministic Turing Machine in </a:t>
            </a:r>
            <a:r>
              <a:rPr b="1" lang="en"/>
              <a:t>polynomial time</a:t>
            </a:r>
            <a:r>
              <a:rPr lang="en"/>
              <a:t>.</a:t>
            </a:r>
            <a:endParaRPr/>
          </a:p>
          <a:p>
            <a:pPr indent="0" lvl="0" marL="0" rtl="0" algn="l">
              <a:spcBef>
                <a:spcPts val="600"/>
              </a:spcBef>
              <a:spcAft>
                <a:spcPts val="0"/>
              </a:spcAft>
              <a:buNone/>
            </a:pPr>
            <a:r>
              <a:rPr lang="en"/>
              <a:t>Examples of problems in P: </a:t>
            </a:r>
            <a:endParaRPr/>
          </a:p>
          <a:p>
            <a:pPr indent="0" lvl="0" marL="0" rtl="0" algn="l">
              <a:spcBef>
                <a:spcPts val="600"/>
              </a:spcBef>
              <a:spcAft>
                <a:spcPts val="0"/>
              </a:spcAft>
              <a:buNone/>
            </a:pPr>
            <a:r>
              <a:rPr lang="en"/>
              <a:t>Is this array of length N sorted?</a:t>
            </a:r>
            <a:endParaRPr/>
          </a:p>
          <a:p>
            <a:pPr indent="0" lvl="0" marL="0" rtl="0" algn="l">
              <a:spcBef>
                <a:spcPts val="600"/>
              </a:spcBef>
              <a:spcAft>
                <a:spcPts val="0"/>
              </a:spcAft>
              <a:buNone/>
            </a:pPr>
            <a:r>
              <a:rPr lang="en"/>
              <a:t>Does there exist a spanning tree of this graph (with N nodes) smaller than X weight?</a:t>
            </a:r>
            <a:endParaRPr/>
          </a:p>
          <a:p>
            <a:pPr indent="0" lvl="0" marL="0" rtl="0" algn="l">
              <a:spcBef>
                <a:spcPts val="600"/>
              </a:spcBef>
              <a:spcAft>
                <a:spcPts val="0"/>
              </a:spcAft>
              <a:buNone/>
            </a:pPr>
            <a:r>
              <a:rPr lang="en"/>
              <a:t>Is this number (that's N bits long) prime? (Solved in 2002!!!)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1" name="Shape 341"/>
        <p:cNvGrpSpPr/>
        <p:nvPr/>
      </p:nvGrpSpPr>
      <p:grpSpPr>
        <a:xfrm>
          <a:off x="0" y="0"/>
          <a:ext cx="0" cy="0"/>
          <a:chOff x="0" y="0"/>
          <a:chExt cx="0" cy="0"/>
        </a:xfrm>
      </p:grpSpPr>
      <p:sp>
        <p:nvSpPr>
          <p:cNvPr id="342" name="Google Shape;342;p4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3"/>
                </a:solidFill>
              </a:rPr>
              <a:t>Nond</a:t>
            </a:r>
            <a:r>
              <a:rPr lang="en">
                <a:solidFill>
                  <a:schemeClr val="accent3"/>
                </a:solidFill>
              </a:rPr>
              <a:t>eterministic Turing Machines</a:t>
            </a:r>
            <a:endParaRPr>
              <a:solidFill>
                <a:schemeClr val="accent3"/>
              </a:solidFill>
            </a:endParaRPr>
          </a:p>
          <a:p>
            <a:pPr indent="0" lvl="0" marL="0" rtl="0" algn="l">
              <a:spcBef>
                <a:spcPts val="0"/>
              </a:spcBef>
              <a:spcAft>
                <a:spcPts val="0"/>
              </a:spcAft>
              <a:buNone/>
            </a:pPr>
            <a:r>
              <a:t/>
            </a:r>
            <a:endParaRPr/>
          </a:p>
        </p:txBody>
      </p:sp>
      <p:sp>
        <p:nvSpPr>
          <p:cNvPr id="343" name="Google Shape;343;p45"/>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a:t>
            </a:r>
            <a:r>
              <a:rPr b="1" lang="en"/>
              <a:t>Nondeterministic Turing Machine</a:t>
            </a:r>
            <a:r>
              <a:rPr lang="en"/>
              <a:t> or </a:t>
            </a:r>
            <a:r>
              <a:rPr b="1" lang="en"/>
              <a:t>NTM </a:t>
            </a:r>
            <a:r>
              <a:rPr lang="en"/>
              <a:t>is a Turing Machine with one additional operation that can be performed: guessing.</a:t>
            </a:r>
            <a:endParaRPr/>
          </a:p>
          <a:p>
            <a:pPr indent="0" lvl="0" marL="0" rtl="0" algn="l">
              <a:spcBef>
                <a:spcPts val="600"/>
              </a:spcBef>
              <a:spcAft>
                <a:spcPts val="0"/>
              </a:spcAft>
              <a:buNone/>
            </a:pPr>
            <a:r>
              <a:rPr lang="en"/>
              <a:t>Informally, we allow an operation </a:t>
            </a:r>
            <a:r>
              <a:rPr lang="en">
                <a:latin typeface="Consolas"/>
                <a:ea typeface="Consolas"/>
                <a:cs typeface="Consolas"/>
                <a:sym typeface="Consolas"/>
              </a:rPr>
              <a:t>int guess(int min, int max)</a:t>
            </a:r>
            <a:r>
              <a:rPr lang="en"/>
              <a:t> that returns a number between </a:t>
            </a:r>
            <a:r>
              <a:rPr lang="en">
                <a:latin typeface="Consolas"/>
                <a:ea typeface="Consolas"/>
                <a:cs typeface="Consolas"/>
                <a:sym typeface="Consolas"/>
              </a:rPr>
              <a:t>min</a:t>
            </a:r>
            <a:r>
              <a:rPr lang="en"/>
              <a:t> and </a:t>
            </a:r>
            <a:r>
              <a:rPr lang="en">
                <a:latin typeface="Consolas"/>
                <a:ea typeface="Consolas"/>
                <a:cs typeface="Consolas"/>
                <a:sym typeface="Consolas"/>
              </a:rPr>
              <a:t>max</a:t>
            </a:r>
            <a:r>
              <a:rPr lang="en"/>
              <a:t>.</a:t>
            </a:r>
            <a:endParaRPr/>
          </a:p>
          <a:p>
            <a:pPr indent="0" lvl="0" marL="0" rtl="0" algn="l">
              <a:spcBef>
                <a:spcPts val="600"/>
              </a:spcBef>
              <a:spcAft>
                <a:spcPts val="0"/>
              </a:spcAft>
              <a:buNone/>
            </a:pPr>
            <a:r>
              <a:rPr lang="en"/>
              <a:t>If ANY pattern of guesses ends up causing us to return True, then the nondeterministic Turing Machine returns True.</a:t>
            </a:r>
            <a:endParaRPr/>
          </a:p>
          <a:p>
            <a:pPr indent="0" lvl="0" marL="0" rtl="0" algn="l">
              <a:spcBef>
                <a:spcPts val="600"/>
              </a:spcBef>
              <a:spcAft>
                <a:spcPts val="0"/>
              </a:spcAft>
              <a:buNone/>
            </a:pPr>
            <a:r>
              <a:rPr lang="en"/>
              <a:t>If ALL guess patterns return False, then the nondeterministic Turing Machine returns False.</a:t>
            </a:r>
            <a:endParaRPr/>
          </a:p>
          <a:p>
            <a:pPr indent="0" lvl="0" marL="0" rtl="0" algn="l">
              <a:spcBef>
                <a:spcPts val="600"/>
              </a:spcBef>
              <a:spcAft>
                <a:spcPts val="0"/>
              </a:spcAft>
              <a:buNone/>
            </a:pPr>
            <a:r>
              <a:rPr lang="en"/>
              <a:t>The set </a:t>
            </a:r>
            <a:r>
              <a:rPr b="1" lang="en"/>
              <a:t>NP</a:t>
            </a:r>
            <a:r>
              <a:rPr lang="en"/>
              <a:t> is the set of problems that can be solved in </a:t>
            </a:r>
            <a:r>
              <a:rPr b="1" lang="en"/>
              <a:t>polynomial time</a:t>
            </a:r>
            <a:r>
              <a:rPr lang="en"/>
              <a:t> with a NTM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6"/>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39</a:t>
            </a:r>
            <a:r>
              <a:rPr lang="en"/>
              <a:t>, CS61B, </a:t>
            </a:r>
            <a:r>
              <a:rPr lang="en"/>
              <a:t>Spring 2024</a:t>
            </a:r>
            <a:endParaRPr/>
          </a:p>
        </p:txBody>
      </p:sp>
      <p:sp>
        <p:nvSpPr>
          <p:cNvPr id="349" name="Google Shape;349;p46"/>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9E9E9E"/>
                </a:solidFill>
              </a:rPr>
              <a:t>Warmup: Reductions Practice</a:t>
            </a:r>
            <a:endParaRPr>
              <a:solidFill>
                <a:srgbClr val="9E9E9E"/>
              </a:solidFill>
            </a:endParaRPr>
          </a:p>
          <a:p>
            <a:pPr indent="0" lvl="0" marL="0" rtl="0" algn="l">
              <a:spcBef>
                <a:spcPts val="600"/>
              </a:spcBef>
              <a:spcAft>
                <a:spcPts val="0"/>
              </a:spcAft>
              <a:buNone/>
            </a:pPr>
            <a:r>
              <a:rPr lang="en">
                <a:solidFill>
                  <a:srgbClr val="9E9E9E"/>
                </a:solidFill>
              </a:rPr>
              <a:t>Deterministic Turing Machine vs Nondeterministic Turing Machine</a:t>
            </a:r>
            <a:endParaRPr>
              <a:solidFill>
                <a:srgbClr val="9E9E9E"/>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Problems in NP</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9E9E9E"/>
                </a:solidFill>
              </a:rPr>
              <a:t>NP-Complete Problems</a:t>
            </a:r>
            <a:endParaRPr>
              <a:solidFill>
                <a:srgbClr val="9E9E9E"/>
              </a:solidFill>
            </a:endParaRPr>
          </a:p>
          <a:p>
            <a:pPr indent="0" lvl="0" marL="0" rtl="0" algn="l">
              <a:spcBef>
                <a:spcPts val="600"/>
              </a:spcBef>
              <a:spcAft>
                <a:spcPts val="0"/>
              </a:spcAft>
              <a:buNone/>
            </a:pPr>
            <a:r>
              <a:rPr lang="en">
                <a:solidFill>
                  <a:srgbClr val="9E9E9E"/>
                </a:solidFill>
              </a:rPr>
              <a:t>P=NP</a:t>
            </a:r>
            <a:endParaRPr>
              <a:solidFill>
                <a:srgbClr val="9E9E9E"/>
              </a:solidFill>
            </a:endParaRPr>
          </a:p>
        </p:txBody>
      </p:sp>
      <p:sp>
        <p:nvSpPr>
          <p:cNvPr id="350" name="Google Shape;350;p46"/>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 in NP</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4" name="Shape 354"/>
        <p:cNvGrpSpPr/>
        <p:nvPr/>
      </p:nvGrpSpPr>
      <p:grpSpPr>
        <a:xfrm>
          <a:off x="0" y="0"/>
          <a:ext cx="0" cy="0"/>
          <a:chOff x="0" y="0"/>
          <a:chExt cx="0" cy="0"/>
        </a:xfrm>
      </p:grpSpPr>
      <p:sp>
        <p:nvSpPr>
          <p:cNvPr id="355" name="Google Shape;355;p4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of Sudoku</a:t>
            </a:r>
            <a:endParaRPr/>
          </a:p>
        </p:txBody>
      </p:sp>
      <p:sp>
        <p:nvSpPr>
          <p:cNvPr id="356" name="Google Shape;356;p47"/>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sudoku is a logic puzzle like the one on the right</a:t>
            </a:r>
            <a:endParaRPr/>
          </a:p>
          <a:p>
            <a:pPr indent="0" lvl="0" marL="0" rtl="0" algn="l">
              <a:spcBef>
                <a:spcPts val="600"/>
              </a:spcBef>
              <a:spcAft>
                <a:spcPts val="0"/>
              </a:spcAft>
              <a:buNone/>
            </a:pPr>
            <a:r>
              <a:rPr lang="en"/>
              <a:t>The goal is to write the numbers 1-9 in each cell such that:</a:t>
            </a:r>
            <a:endParaRPr/>
          </a:p>
          <a:p>
            <a:pPr indent="-342900" lvl="0" marL="457200" rtl="0" algn="l">
              <a:spcBef>
                <a:spcPts val="600"/>
              </a:spcBef>
              <a:spcAft>
                <a:spcPts val="0"/>
              </a:spcAft>
              <a:buSzPts val="1800"/>
              <a:buChar char="●"/>
            </a:pPr>
            <a:r>
              <a:rPr lang="en"/>
              <a:t>Each row has the numbers 1-9</a:t>
            </a:r>
            <a:endParaRPr/>
          </a:p>
          <a:p>
            <a:pPr indent="-342900" lvl="0" marL="457200" rtl="0" algn="l">
              <a:spcBef>
                <a:spcPts val="0"/>
              </a:spcBef>
              <a:spcAft>
                <a:spcPts val="0"/>
              </a:spcAft>
              <a:buSzPts val="1800"/>
              <a:buChar char="●"/>
            </a:pPr>
            <a:r>
              <a:rPr lang="en"/>
              <a:t>Each column has the numbers 1-9</a:t>
            </a:r>
            <a:endParaRPr/>
          </a:p>
          <a:p>
            <a:pPr indent="-342900" lvl="0" marL="457200" rtl="0" algn="l">
              <a:spcBef>
                <a:spcPts val="0"/>
              </a:spcBef>
              <a:spcAft>
                <a:spcPts val="0"/>
              </a:spcAft>
              <a:buSzPts val="1800"/>
              <a:buChar char="●"/>
            </a:pPr>
            <a:r>
              <a:rPr lang="en"/>
              <a:t>Each 3x3 cell has the numbers 1-9</a:t>
            </a:r>
            <a:endParaRPr/>
          </a:p>
          <a:p>
            <a:pPr indent="0" lvl="0" marL="0" rtl="0" algn="l">
              <a:spcBef>
                <a:spcPts val="600"/>
              </a:spcBef>
              <a:spcAft>
                <a:spcPts val="0"/>
              </a:spcAft>
              <a:buNone/>
            </a:pPr>
            <a:r>
              <a:rPr lang="en"/>
              <a:t>Decision problem version: Given a partially filled grid like the one to the right, does at least one solution exist?</a:t>
            </a:r>
            <a:endParaRPr/>
          </a:p>
        </p:txBody>
      </p:sp>
      <p:graphicFrame>
        <p:nvGraphicFramePr>
          <p:cNvPr id="357" name="Google Shape;357;p47"/>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2</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1</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3</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1" name="Shape 361"/>
        <p:cNvGrpSpPr/>
        <p:nvPr/>
      </p:nvGrpSpPr>
      <p:grpSpPr>
        <a:xfrm>
          <a:off x="0" y="0"/>
          <a:ext cx="0" cy="0"/>
          <a:chOff x="0" y="0"/>
          <a:chExt cx="0" cy="0"/>
        </a:xfrm>
      </p:grpSpPr>
      <p:sp>
        <p:nvSpPr>
          <p:cNvPr id="362" name="Google Shape;362;p4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63" name="Google Shape;363;p48"/>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Here's how a NTM might solve Sudoku:</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Step 1 creates 9</a:t>
            </a:r>
            <a:r>
              <a:rPr baseline="30000" lang="en"/>
              <a:t>47</a:t>
            </a:r>
            <a:r>
              <a:rPr lang="en"/>
              <a:t> distinct "universes". If even one of these universes returns True in step 2, the NTM will return True. If all the universes return False, the NTM will return False.</a:t>
            </a:r>
            <a:endParaRPr/>
          </a:p>
        </p:txBody>
      </p:sp>
      <p:graphicFrame>
        <p:nvGraphicFramePr>
          <p:cNvPr id="364" name="Google Shape;364;p48"/>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2</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1</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3</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8" name="Shape 368"/>
        <p:cNvGrpSpPr/>
        <p:nvPr/>
      </p:nvGrpSpPr>
      <p:grpSpPr>
        <a:xfrm>
          <a:off x="0" y="0"/>
          <a:ext cx="0" cy="0"/>
          <a:chOff x="0" y="0"/>
          <a:chExt cx="0" cy="0"/>
        </a:xfrm>
      </p:grpSpPr>
      <p:sp>
        <p:nvSpPr>
          <p:cNvPr id="369" name="Google Shape;369;p4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70" name="Google Shape;370;p49"/>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1: All 1s</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False</a:t>
            </a:r>
            <a:endParaRPr/>
          </a:p>
        </p:txBody>
      </p:sp>
      <p:graphicFrame>
        <p:nvGraphicFramePr>
          <p:cNvPr id="371" name="Google Shape;371;p49"/>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75" name="Shape 375"/>
        <p:cNvGrpSpPr/>
        <p:nvPr/>
      </p:nvGrpSpPr>
      <p:grpSpPr>
        <a:xfrm>
          <a:off x="0" y="0"/>
          <a:ext cx="0" cy="0"/>
          <a:chOff x="0" y="0"/>
          <a:chExt cx="0" cy="0"/>
        </a:xfrm>
      </p:grpSpPr>
      <p:sp>
        <p:nvSpPr>
          <p:cNvPr id="376" name="Google Shape;376;p5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77" name="Google Shape;377;p50"/>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2:</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False</a:t>
            </a:r>
            <a:endParaRPr/>
          </a:p>
        </p:txBody>
      </p:sp>
      <p:graphicFrame>
        <p:nvGraphicFramePr>
          <p:cNvPr id="378" name="Google Shape;378;p50"/>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2" name="Shape 382"/>
        <p:cNvGrpSpPr/>
        <p:nvPr/>
      </p:nvGrpSpPr>
      <p:grpSpPr>
        <a:xfrm>
          <a:off x="0" y="0"/>
          <a:ext cx="0" cy="0"/>
          <a:chOff x="0" y="0"/>
          <a:chExt cx="0" cy="0"/>
        </a:xfrm>
      </p:grpSpPr>
      <p:sp>
        <p:nvSpPr>
          <p:cNvPr id="383" name="Google Shape;383;p5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84" name="Google Shape;384;p51"/>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3:</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False</a:t>
            </a:r>
            <a:endParaRPr/>
          </a:p>
        </p:txBody>
      </p:sp>
      <p:graphicFrame>
        <p:nvGraphicFramePr>
          <p:cNvPr id="385" name="Google Shape;385;p51"/>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389" name="Shape 389"/>
        <p:cNvGrpSpPr/>
        <p:nvPr/>
      </p:nvGrpSpPr>
      <p:grpSpPr>
        <a:xfrm>
          <a:off x="0" y="0"/>
          <a:ext cx="0" cy="0"/>
          <a:chOff x="0" y="0"/>
          <a:chExt cx="0" cy="0"/>
        </a:xfrm>
      </p:grpSpPr>
      <p:sp>
        <p:nvSpPr>
          <p:cNvPr id="390" name="Google Shape;390;p5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91" name="Google Shape;391;p52"/>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a:t>
            </a:r>
            <a:r>
              <a:rPr lang="en"/>
              <a:t>385585354550914402442800888282404424608060642</a:t>
            </a:r>
            <a:r>
              <a:rPr lang="en"/>
              <a:t>:</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does this universe return?</a:t>
            </a:r>
            <a:endParaRPr/>
          </a:p>
        </p:txBody>
      </p:sp>
      <p:graphicFrame>
        <p:nvGraphicFramePr>
          <p:cNvPr id="392" name="Google Shape;392;p52"/>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Knapsack Problem</a:t>
            </a:r>
            <a:endParaRPr/>
          </a:p>
        </p:txBody>
      </p:sp>
      <p:sp>
        <p:nvSpPr>
          <p:cNvPr id="161" name="Google Shape;161;p2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You are a thief, and are planning a heist on a museum. The museum has a large number of items, of various weights and monetary values. Your goal is to steal the set of items with the most total value. However, you can only carry up to 10 pounds worth of stuff in your knapsack (and cannot make multiple trips). What items do you steal?</a:t>
            </a:r>
            <a:endParaRPr/>
          </a:p>
        </p:txBody>
      </p:sp>
      <p:pic>
        <p:nvPicPr>
          <p:cNvPr id="162" name="Google Shape;162;p26"/>
          <p:cNvPicPr preferRelativeResize="0"/>
          <p:nvPr/>
        </p:nvPicPr>
        <p:blipFill>
          <a:blip r:embed="rId3">
            <a:alphaModFix/>
          </a:blip>
          <a:stretch>
            <a:fillRect/>
          </a:stretch>
        </p:blipFill>
        <p:spPr>
          <a:xfrm>
            <a:off x="7028329" y="2650525"/>
            <a:ext cx="1787375" cy="2377875"/>
          </a:xfrm>
          <a:prstGeom prst="rect">
            <a:avLst/>
          </a:prstGeom>
          <a:noFill/>
          <a:ln>
            <a:noFill/>
          </a:ln>
        </p:spPr>
      </p:pic>
      <p:pic>
        <p:nvPicPr>
          <p:cNvPr id="163" name="Google Shape;163;p26"/>
          <p:cNvPicPr preferRelativeResize="0"/>
          <p:nvPr/>
        </p:nvPicPr>
        <p:blipFill>
          <a:blip r:embed="rId4">
            <a:alphaModFix/>
          </a:blip>
          <a:stretch>
            <a:fillRect/>
          </a:stretch>
        </p:blipFill>
        <p:spPr>
          <a:xfrm>
            <a:off x="2896479" y="2569900"/>
            <a:ext cx="3803000" cy="2539125"/>
          </a:xfrm>
          <a:prstGeom prst="rect">
            <a:avLst/>
          </a:prstGeom>
          <a:noFill/>
          <a:ln>
            <a:noFill/>
          </a:ln>
        </p:spPr>
      </p:pic>
      <p:pic>
        <p:nvPicPr>
          <p:cNvPr id="164" name="Google Shape;164;p26"/>
          <p:cNvPicPr preferRelativeResize="0"/>
          <p:nvPr/>
        </p:nvPicPr>
        <p:blipFill>
          <a:blip r:embed="rId5">
            <a:alphaModFix/>
          </a:blip>
          <a:stretch>
            <a:fillRect/>
          </a:stretch>
        </p:blipFill>
        <p:spPr>
          <a:xfrm>
            <a:off x="107055" y="2127950"/>
            <a:ext cx="2563250" cy="298107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6" name="Shape 396"/>
        <p:cNvGrpSpPr/>
        <p:nvPr/>
      </p:nvGrpSpPr>
      <p:grpSpPr>
        <a:xfrm>
          <a:off x="0" y="0"/>
          <a:ext cx="0" cy="0"/>
          <a:chOff x="0" y="0"/>
          <a:chExt cx="0" cy="0"/>
        </a:xfrm>
      </p:grpSpPr>
      <p:sp>
        <p:nvSpPr>
          <p:cNvPr id="397" name="Google Shape;397;p5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398" name="Google Shape;398;p53"/>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385585354550914402442800888282404424608060642:</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False</a:t>
            </a:r>
            <a:endParaRPr/>
          </a:p>
        </p:txBody>
      </p:sp>
      <p:graphicFrame>
        <p:nvGraphicFramePr>
          <p:cNvPr id="399" name="Google Shape;399;p53"/>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r>
              <a:tr h="381000">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rgbClr val="00FFFF"/>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403" name="Shape 403"/>
        <p:cNvGrpSpPr/>
        <p:nvPr/>
      </p:nvGrpSpPr>
      <p:grpSpPr>
        <a:xfrm>
          <a:off x="0" y="0"/>
          <a:ext cx="0" cy="0"/>
          <a:chOff x="0" y="0"/>
          <a:chExt cx="0" cy="0"/>
        </a:xfrm>
      </p:grpSpPr>
      <p:sp>
        <p:nvSpPr>
          <p:cNvPr id="404" name="Google Shape;404;p5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405" name="Google Shape;405;p54"/>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385585354550914402442800888282404424608060643:</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does this universe return?</a:t>
            </a:r>
            <a:endParaRPr/>
          </a:p>
        </p:txBody>
      </p:sp>
      <p:graphicFrame>
        <p:nvGraphicFramePr>
          <p:cNvPr id="406" name="Google Shape;406;p54"/>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0" name="Shape 410"/>
        <p:cNvGrpSpPr/>
        <p:nvPr/>
      </p:nvGrpSpPr>
      <p:grpSpPr>
        <a:xfrm>
          <a:off x="0" y="0"/>
          <a:ext cx="0" cy="0"/>
          <a:chOff x="0" y="0"/>
          <a:chExt cx="0" cy="0"/>
        </a:xfrm>
      </p:grpSpPr>
      <p:sp>
        <p:nvSpPr>
          <p:cNvPr id="411" name="Google Shape;411;p5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412" name="Google Shape;412;p55"/>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385585354550914402442800888282404424608060643:</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True!</a:t>
            </a:r>
            <a:endParaRPr/>
          </a:p>
        </p:txBody>
      </p:sp>
      <p:graphicFrame>
        <p:nvGraphicFramePr>
          <p:cNvPr id="413" name="Google Shape;413;p55"/>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1</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4</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6</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8</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7</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3</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7" name="Shape 417"/>
        <p:cNvGrpSpPr/>
        <p:nvPr/>
      </p:nvGrpSpPr>
      <p:grpSpPr>
        <a:xfrm>
          <a:off x="0" y="0"/>
          <a:ext cx="0" cy="0"/>
          <a:chOff x="0" y="0"/>
          <a:chExt cx="0" cy="0"/>
        </a:xfrm>
      </p:grpSpPr>
      <p:sp>
        <p:nvSpPr>
          <p:cNvPr id="418" name="Google Shape;418;p5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419" name="Google Shape;419;p56"/>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Universe </a:t>
            </a:r>
            <a:r>
              <a:rPr lang="en"/>
              <a:t>706965049015104706497203195837614914543357369</a:t>
            </a:r>
            <a:r>
              <a:rPr lang="en"/>
              <a:t>:</a:t>
            </a:r>
            <a:endParaRPr/>
          </a:p>
          <a:p>
            <a:pPr indent="0" lvl="0" marL="0" rtl="0" algn="l">
              <a:spcBef>
                <a:spcPts val="600"/>
              </a:spcBef>
              <a:spcAft>
                <a:spcPts val="0"/>
              </a:spcAft>
              <a:buNone/>
            </a:pPr>
            <a:r>
              <a:rPr lang="en"/>
              <a:t>Step 1:</a:t>
            </a:r>
            <a:endParaRPr/>
          </a:p>
          <a:p>
            <a:pPr indent="0" lvl="0" marL="0" rtl="0" algn="l">
              <a:spcBef>
                <a:spcPts val="600"/>
              </a:spcBef>
              <a:spcAft>
                <a:spcPts val="0"/>
              </a:spcAft>
              <a:buNone/>
            </a:pPr>
            <a:r>
              <a:rPr lang="en"/>
              <a:t>For each of the 47 blank cells, make a guess as to the right value in each cell</a:t>
            </a:r>
            <a:endParaRPr/>
          </a:p>
          <a:p>
            <a:pPr indent="0" lvl="0" marL="0" rtl="0" algn="l">
              <a:spcBef>
                <a:spcPts val="600"/>
              </a:spcBef>
              <a:spcAft>
                <a:spcPts val="0"/>
              </a:spcAft>
              <a:buNone/>
            </a:pPr>
            <a:r>
              <a:rPr lang="en"/>
              <a:t>Step 2:</a:t>
            </a:r>
            <a:endParaRPr/>
          </a:p>
          <a:p>
            <a:pPr indent="0" lvl="0" marL="0" rtl="0" algn="l">
              <a:spcBef>
                <a:spcPts val="600"/>
              </a:spcBef>
              <a:spcAft>
                <a:spcPts val="0"/>
              </a:spcAft>
              <a:buNone/>
            </a:pPr>
            <a:r>
              <a:rPr lang="en"/>
              <a:t>Check if all the conditions of a valid Sudoku solution holds. If they hold, return True. If not,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This universe returns False</a:t>
            </a:r>
            <a:endParaRPr/>
          </a:p>
        </p:txBody>
      </p:sp>
      <p:graphicFrame>
        <p:nvGraphicFramePr>
          <p:cNvPr id="420" name="Google Shape;420;p56"/>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rgbClr val="00FFFF"/>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5</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4</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2</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chemeClr val="dk1"/>
                          </a:solidFill>
                        </a:rPr>
                        <a:t>3</a:t>
                      </a:r>
                      <a:endParaRPr>
                        <a:solidFill>
                          <a:schemeClr val="dk1"/>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7</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9</a:t>
                      </a:r>
                      <a:endParaRPr>
                        <a:solidFill>
                          <a:schemeClr val="dk1"/>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6</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8</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1</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rPr>
                        <a:t>5</a:t>
                      </a:r>
                      <a:endParaRPr>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rgbClr val="FF0000"/>
                          </a:solidFill>
                        </a:rPr>
                        <a:t>9</a:t>
                      </a:r>
                      <a:endParaRPr>
                        <a:solidFill>
                          <a:srgbClr val="FF0000"/>
                        </a:solidFill>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424" name="Shape 424"/>
        <p:cNvGrpSpPr/>
        <p:nvPr/>
      </p:nvGrpSpPr>
      <p:grpSpPr>
        <a:xfrm>
          <a:off x="0" y="0"/>
          <a:ext cx="0" cy="0"/>
          <a:chOff x="0" y="0"/>
          <a:chExt cx="0" cy="0"/>
        </a:xfrm>
      </p:grpSpPr>
      <p:sp>
        <p:nvSpPr>
          <p:cNvPr id="425" name="Google Shape;425;p5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Sudoku with a NTM</a:t>
            </a:r>
            <a:endParaRPr/>
          </a:p>
        </p:txBody>
      </p:sp>
      <p:sp>
        <p:nvSpPr>
          <p:cNvPr id="426" name="Google Shape;426;p57"/>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universe </a:t>
            </a:r>
            <a:r>
              <a:rPr lang="en"/>
              <a:t>385585354550914402442800888282404424608060643, we returned True, so our NTM would return True.</a:t>
            </a:r>
            <a:endParaRPr/>
          </a:p>
          <a:p>
            <a:pPr indent="0" lvl="0" marL="0" rtl="0" algn="l">
              <a:spcBef>
                <a:spcPts val="600"/>
              </a:spcBef>
              <a:spcAft>
                <a:spcPts val="0"/>
              </a:spcAft>
              <a:buNone/>
            </a:pPr>
            <a:r>
              <a:rPr lang="en"/>
              <a:t>What's the runtime (when run on generalized Sudoku of size n</a:t>
            </a:r>
            <a:r>
              <a:rPr baseline="30000" lang="en"/>
              <a:t>2</a:t>
            </a:r>
            <a:r>
              <a:rPr lang="en"/>
              <a:t> by n</a:t>
            </a:r>
            <a:r>
              <a:rPr baseline="30000" lang="en"/>
              <a:t>2</a:t>
            </a:r>
            <a:r>
              <a:rPr lang="en"/>
              <a:t>)? (Note that because we are running a NTM, all the universes happened simultaneously; our runtime is the universe that took the most time to return True or False)</a:t>
            </a:r>
            <a:endParaRPr/>
          </a:p>
        </p:txBody>
      </p:sp>
      <p:graphicFrame>
        <p:nvGraphicFramePr>
          <p:cNvPr id="427" name="Google Shape;427;p57"/>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7</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t>2</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t>1</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2</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a:t>3</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9</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1" name="Shape 431"/>
        <p:cNvGrpSpPr/>
        <p:nvPr/>
      </p:nvGrpSpPr>
      <p:grpSpPr>
        <a:xfrm>
          <a:off x="0" y="0"/>
          <a:ext cx="0" cy="0"/>
          <a:chOff x="0" y="0"/>
          <a:chExt cx="0" cy="0"/>
        </a:xfrm>
      </p:grpSpPr>
      <p:sp>
        <p:nvSpPr>
          <p:cNvPr id="432" name="Google Shape;432;p5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Showing that Sudoku is in NP</a:t>
            </a:r>
            <a:endParaRPr/>
          </a:p>
        </p:txBody>
      </p:sp>
      <p:sp>
        <p:nvSpPr>
          <p:cNvPr id="433" name="Google Shape;433;p58"/>
          <p:cNvSpPr txBox="1"/>
          <p:nvPr>
            <p:ph idx="1" type="body"/>
          </p:nvPr>
        </p:nvSpPr>
        <p:spPr>
          <a:xfrm>
            <a:off x="107051" y="402200"/>
            <a:ext cx="44385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universe 385585354550914402442800888282404424608060643, we returned True, so our NTM would return True.</a:t>
            </a:r>
            <a:endParaRPr/>
          </a:p>
          <a:p>
            <a:pPr indent="0" lvl="0" marL="0" rtl="0" algn="l">
              <a:spcBef>
                <a:spcPts val="600"/>
              </a:spcBef>
              <a:spcAft>
                <a:spcPts val="0"/>
              </a:spcAft>
              <a:buNone/>
            </a:pPr>
            <a:r>
              <a:rPr lang="en"/>
              <a:t>What's the runtime (when run on generalized Sudoku of size n</a:t>
            </a:r>
            <a:r>
              <a:rPr baseline="30000" lang="en"/>
              <a:t>2</a:t>
            </a:r>
            <a:r>
              <a:rPr lang="en"/>
              <a:t> by </a:t>
            </a:r>
            <a:r>
              <a:rPr lang="en"/>
              <a:t>n</a:t>
            </a:r>
            <a:r>
              <a:rPr baseline="30000" lang="en"/>
              <a:t>2</a:t>
            </a:r>
            <a:r>
              <a:rPr lang="en"/>
              <a:t>)?</a:t>
            </a:r>
            <a:endParaRPr/>
          </a:p>
          <a:p>
            <a:pPr indent="0" lvl="0" marL="0" rtl="0" algn="l">
              <a:spcBef>
                <a:spcPts val="600"/>
              </a:spcBef>
              <a:spcAft>
                <a:spcPts val="0"/>
              </a:spcAft>
              <a:buNone/>
            </a:pPr>
            <a:r>
              <a:rPr lang="en"/>
              <a:t>It takes Θ(n</a:t>
            </a:r>
            <a:r>
              <a:rPr baseline="30000" lang="en"/>
              <a:t>4</a:t>
            </a:r>
            <a:r>
              <a:rPr lang="en"/>
              <a:t>) time to do step 1 (one step per square)</a:t>
            </a:r>
            <a:endParaRPr/>
          </a:p>
          <a:p>
            <a:pPr indent="0" lvl="0" marL="0" rtl="0" algn="l">
              <a:spcBef>
                <a:spcPts val="600"/>
              </a:spcBef>
              <a:spcAft>
                <a:spcPts val="0"/>
              </a:spcAft>
              <a:buNone/>
            </a:pPr>
            <a:r>
              <a:rPr lang="en"/>
              <a:t>You can check if a set of n</a:t>
            </a:r>
            <a:r>
              <a:rPr baseline="30000" lang="en"/>
              <a:t>2</a:t>
            </a:r>
            <a:r>
              <a:rPr lang="en"/>
              <a:t> items contain all the numbers 1 to n</a:t>
            </a:r>
            <a:r>
              <a:rPr baseline="30000" lang="en"/>
              <a:t>2</a:t>
            </a:r>
            <a:r>
              <a:rPr lang="en"/>
              <a:t> in </a:t>
            </a:r>
            <a:r>
              <a:rPr lang="en"/>
              <a:t>Θ(n</a:t>
            </a:r>
            <a:r>
              <a:rPr baseline="30000" lang="en"/>
              <a:t>2</a:t>
            </a:r>
            <a:r>
              <a:rPr lang="en"/>
              <a:t>) using a set. We do this 3n</a:t>
            </a:r>
            <a:r>
              <a:rPr baseline="30000" lang="en"/>
              <a:t>2</a:t>
            </a:r>
            <a:r>
              <a:rPr lang="en"/>
              <a:t> times (once for each row, column, and cell), so it takes </a:t>
            </a:r>
            <a:r>
              <a:rPr lang="en"/>
              <a:t>Θ(n</a:t>
            </a:r>
            <a:r>
              <a:rPr baseline="30000" lang="en"/>
              <a:t>4</a:t>
            </a:r>
            <a:r>
              <a:rPr lang="en"/>
              <a:t>) time to do step 2</a:t>
            </a:r>
            <a:endParaRPr/>
          </a:p>
          <a:p>
            <a:pPr indent="0" lvl="0" marL="0" rtl="0" algn="l">
              <a:spcBef>
                <a:spcPts val="600"/>
              </a:spcBef>
              <a:spcAft>
                <a:spcPts val="0"/>
              </a:spcAft>
              <a:buNone/>
            </a:pPr>
            <a:r>
              <a:rPr lang="en"/>
              <a:t>Therefore, the total runtime is </a:t>
            </a:r>
            <a:r>
              <a:rPr lang="en"/>
              <a:t>Θ(n</a:t>
            </a:r>
            <a:r>
              <a:rPr baseline="30000" lang="en"/>
              <a:t>4</a:t>
            </a:r>
            <a:r>
              <a:rPr lang="en"/>
              <a:t>), and Sudoku is in NP.</a:t>
            </a:r>
            <a:endParaRPr/>
          </a:p>
          <a:p>
            <a:pPr indent="0" lvl="0" marL="0" rtl="0" algn="l">
              <a:spcBef>
                <a:spcPts val="600"/>
              </a:spcBef>
              <a:spcAft>
                <a:spcPts val="0"/>
              </a:spcAft>
              <a:buNone/>
            </a:pPr>
            <a:r>
              <a:t/>
            </a:r>
            <a:endParaRPr/>
          </a:p>
        </p:txBody>
      </p:sp>
      <p:graphicFrame>
        <p:nvGraphicFramePr>
          <p:cNvPr id="434" name="Google Shape;434;p58"/>
          <p:cNvGraphicFramePr/>
          <p:nvPr/>
        </p:nvGraphicFramePr>
        <p:xfrm>
          <a:off x="5541688" y="788850"/>
          <a:ext cx="3000000" cy="3000000"/>
        </p:xfrm>
        <a:graphic>
          <a:graphicData uri="http://schemas.openxmlformats.org/drawingml/2006/table">
            <a:tbl>
              <a:tblPr>
                <a:noFill/>
                <a:tableStyleId>{D6052FE7-7C93-404D-833C-0DD4BC6274C0}</a:tableStyleId>
              </a:tblPr>
              <a:tblGrid>
                <a:gridCol w="382850"/>
                <a:gridCol w="382850"/>
                <a:gridCol w="382850"/>
                <a:gridCol w="382850"/>
                <a:gridCol w="382850"/>
                <a:gridCol w="382850"/>
                <a:gridCol w="382850"/>
                <a:gridCol w="382850"/>
                <a:gridCol w="382850"/>
              </a:tblGrid>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2</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8</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1</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000000"/>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3</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t/>
                      </a:r>
                      <a:endParaRPr/>
                    </a:p>
                  </a:txBody>
                  <a:tcPr marT="91425" marB="91425" marR="91425" marL="91425">
                    <a:lnL cap="flat" cmpd="sng" w="3810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38100">
                      <a:solidFill>
                        <a:schemeClr val="dk1"/>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438" name="Shape 438"/>
        <p:cNvGrpSpPr/>
        <p:nvPr/>
      </p:nvGrpSpPr>
      <p:grpSpPr>
        <a:xfrm>
          <a:off x="0" y="0"/>
          <a:ext cx="0" cy="0"/>
          <a:chOff x="0" y="0"/>
          <a:chExt cx="0" cy="0"/>
        </a:xfrm>
      </p:grpSpPr>
      <p:sp>
        <p:nvSpPr>
          <p:cNvPr id="439" name="Google Shape;439;p5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Is Knapsack 3 in NP?</a:t>
            </a:r>
            <a:endParaRPr/>
          </a:p>
          <a:p>
            <a:pPr indent="0" lvl="0" marL="0" rtl="0" algn="l">
              <a:spcBef>
                <a:spcPts val="600"/>
              </a:spcBef>
              <a:spcAft>
                <a:spcPts val="0"/>
              </a:spcAft>
              <a:buClr>
                <a:schemeClr val="dk1"/>
              </a:buClr>
              <a:buSzPts val="1100"/>
              <a:buFont typeface="Arial"/>
              <a:buNone/>
            </a:pPr>
            <a:r>
              <a:rPr lang="en"/>
              <a:t>3. </a:t>
            </a:r>
            <a:r>
              <a:rPr lang="en"/>
              <a:t>Given a list of N items, a weight limit, and a </a:t>
            </a:r>
            <a:br>
              <a:rPr lang="en"/>
            </a:br>
            <a:r>
              <a:rPr lang="en"/>
              <a:t>target value, return True if you can steal that </a:t>
            </a:r>
            <a:br>
              <a:rPr lang="en"/>
            </a:br>
            <a:r>
              <a:rPr lang="en"/>
              <a:t>amount of stuff or more, and False if you can't </a:t>
            </a:r>
            <a:br>
              <a:rPr lang="en"/>
            </a:br>
            <a:r>
              <a:rPr lang="en"/>
              <a:t>(ex. Items, 10, 40000001 -&gt; True; </a:t>
            </a:r>
            <a:endParaRPr/>
          </a:p>
          <a:p>
            <a:pPr indent="0" lvl="0" marL="0" rtl="0" algn="l">
              <a:spcBef>
                <a:spcPts val="600"/>
              </a:spcBef>
              <a:spcAft>
                <a:spcPts val="0"/>
              </a:spcAft>
              <a:buClr>
                <a:schemeClr val="dk1"/>
              </a:buClr>
              <a:buSzPts val="1100"/>
              <a:buFont typeface="Arial"/>
              <a:buNone/>
            </a:pPr>
            <a:r>
              <a:rPr lang="en"/>
              <a:t>Items, 10, 40000002 -&gt; False)</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sp>
        <p:nvSpPr>
          <p:cNvPr id="440" name="Google Shape;440;p5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the </a:t>
            </a:r>
            <a:r>
              <a:rPr lang="en"/>
              <a:t>Knapsack Problem in NP?</a:t>
            </a:r>
            <a:endParaRPr/>
          </a:p>
        </p:txBody>
      </p:sp>
      <p:graphicFrame>
        <p:nvGraphicFramePr>
          <p:cNvPr id="441" name="Google Shape;441;p59"/>
          <p:cNvGraphicFramePr/>
          <p:nvPr/>
        </p:nvGraphicFramePr>
        <p:xfrm>
          <a:off x="5353225" y="552300"/>
          <a:ext cx="3000000" cy="3000000"/>
        </p:xfrm>
        <a:graphic>
          <a:graphicData uri="http://schemas.openxmlformats.org/drawingml/2006/table">
            <a:tbl>
              <a:tblPr>
                <a:noFill/>
                <a:tableStyleId>{D6052FE7-7C93-404D-833C-0DD4BC6274C0}</a:tableStyleId>
              </a:tblPr>
              <a:tblGrid>
                <a:gridCol w="1025975"/>
                <a:gridCol w="1161300"/>
                <a:gridCol w="1253000"/>
              </a:tblGrid>
              <a:tr h="381000">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Weight (lbs)</a:t>
                      </a:r>
                      <a:endParaRPr/>
                    </a:p>
                  </a:txBody>
                  <a:tcPr marT="91425" marB="91425" marR="91425" marL="91425"/>
                </a:tc>
                <a:tc>
                  <a:txBody>
                    <a:bodyPr/>
                    <a:lstStyle/>
                    <a:p>
                      <a:pPr indent="0" lvl="0" marL="0" rtl="0" algn="l">
                        <a:spcBef>
                          <a:spcPts val="0"/>
                        </a:spcBef>
                        <a:spcAft>
                          <a:spcPts val="0"/>
                        </a:spcAft>
                        <a:buNone/>
                      </a:pPr>
                      <a:r>
                        <a:rPr lang="en"/>
                        <a:t>Value ($)</a:t>
                      </a:r>
                      <a:endParaRPr/>
                    </a:p>
                  </a:txBody>
                  <a:tcPr marT="91425" marB="91425" marR="91425" marL="91425"/>
                </a:tc>
              </a:tr>
              <a:tr h="381000">
                <a:tc>
                  <a:txBody>
                    <a:bodyPr/>
                    <a:lstStyle/>
                    <a:p>
                      <a:pPr indent="0" lvl="0" marL="0" rtl="0" algn="l">
                        <a:spcBef>
                          <a:spcPts val="0"/>
                        </a:spcBef>
                        <a:spcAft>
                          <a:spcPts val="0"/>
                        </a:spcAft>
                        <a:buNone/>
                      </a:pPr>
                      <a:r>
                        <a:rPr lang="en"/>
                        <a:t>Stamp</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Crown</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20,000,000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Painting</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Diamond</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1,000,000</a:t>
                      </a:r>
                      <a:endParaRPr/>
                    </a:p>
                  </a:txBody>
                  <a:tcPr marT="91425" marB="91425" marR="91425" marL="91425"/>
                </a:tc>
              </a:tr>
              <a:tr h="381000">
                <a:tc>
                  <a:txBody>
                    <a:bodyPr/>
                    <a:lstStyle/>
                    <a:p>
                      <a:pPr indent="0" lvl="0" marL="0" rtl="0" algn="l">
                        <a:spcBef>
                          <a:spcPts val="0"/>
                        </a:spcBef>
                        <a:spcAft>
                          <a:spcPts val="0"/>
                        </a:spcAft>
                        <a:buNone/>
                      </a:pPr>
                      <a:r>
                        <a:rPr lang="en"/>
                        <a:t>Pebble</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a:t>
                      </a:r>
                      <a:endParaRPr/>
                    </a:p>
                  </a:txBody>
                  <a:tcPr marT="91425" marB="91425" marR="91425" marL="91425"/>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5" name="Shape 445"/>
        <p:cNvGrpSpPr/>
        <p:nvPr/>
      </p:nvGrpSpPr>
      <p:grpSpPr>
        <a:xfrm>
          <a:off x="0" y="0"/>
          <a:ext cx="0" cy="0"/>
          <a:chOff x="0" y="0"/>
          <a:chExt cx="0" cy="0"/>
        </a:xfrm>
      </p:grpSpPr>
      <p:sp>
        <p:nvSpPr>
          <p:cNvPr id="446" name="Google Shape;446;p60"/>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Is Knapsack 3 in NP?</a:t>
            </a:r>
            <a:endParaRPr/>
          </a:p>
          <a:p>
            <a:pPr indent="0" lvl="0" marL="0" rtl="0" algn="l">
              <a:spcBef>
                <a:spcPts val="600"/>
              </a:spcBef>
              <a:spcAft>
                <a:spcPts val="0"/>
              </a:spcAft>
              <a:buNone/>
            </a:pPr>
            <a:r>
              <a:rPr lang="en"/>
              <a:t>3. Given a list of N items, a weight limit, and a </a:t>
            </a:r>
            <a:br>
              <a:rPr lang="en"/>
            </a:br>
            <a:r>
              <a:rPr lang="en"/>
              <a:t>target value, return True if you can steal that </a:t>
            </a:r>
            <a:br>
              <a:rPr lang="en"/>
            </a:br>
            <a:r>
              <a:rPr lang="en"/>
              <a:t>amount of stuff or more, and False if you can't </a:t>
            </a:r>
            <a:br>
              <a:rPr lang="en"/>
            </a:br>
            <a:r>
              <a:rPr lang="en"/>
              <a:t>(ex. Items, 10, 40000001 -&gt; True; </a:t>
            </a:r>
            <a:endParaRPr/>
          </a:p>
          <a:p>
            <a:pPr indent="0" lvl="0" marL="0" rtl="0" algn="l">
              <a:spcBef>
                <a:spcPts val="600"/>
              </a:spcBef>
              <a:spcAft>
                <a:spcPts val="0"/>
              </a:spcAft>
              <a:buNone/>
            </a:pPr>
            <a:r>
              <a:rPr lang="en"/>
              <a:t>Items, 10, 40000002 -&gt; Fals</a:t>
            </a:r>
            <a:r>
              <a:rPr lang="en"/>
              <a:t>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Yes! Strategy: </a:t>
            </a:r>
            <a:endParaRPr/>
          </a:p>
          <a:p>
            <a:pPr indent="0" lvl="0" marL="0" rtl="0" algn="l">
              <a:spcBef>
                <a:spcPts val="600"/>
              </a:spcBef>
              <a:spcAft>
                <a:spcPts val="0"/>
              </a:spcAft>
              <a:buNone/>
            </a:pPr>
            <a:r>
              <a:rPr lang="en"/>
              <a:t>Step 1: Guess a set of items to steal (creates 2</a:t>
            </a:r>
            <a:r>
              <a:rPr baseline="30000" lang="en"/>
              <a:t>N</a:t>
            </a:r>
            <a:r>
              <a:rPr lang="en"/>
              <a:t> universes)</a:t>
            </a:r>
            <a:br>
              <a:rPr lang="en"/>
            </a:br>
            <a:r>
              <a:rPr lang="en"/>
              <a:t>Step 2: Verify that the set solves the problem: If that set of items has less weight than our weight limit (takes Θ(Ν) time to compute) and the total value is greater than the target (</a:t>
            </a:r>
            <a:r>
              <a:rPr lang="en"/>
              <a:t>takes Θ(Ν) time to compute), return True. Otherwise, return False.</a:t>
            </a:r>
            <a:br>
              <a:rPr lang="en"/>
            </a:b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447" name="Google Shape;447;p6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the Knapsack Problem in NP?</a:t>
            </a:r>
            <a:endParaRPr/>
          </a:p>
        </p:txBody>
      </p:sp>
      <p:graphicFrame>
        <p:nvGraphicFramePr>
          <p:cNvPr id="448" name="Google Shape;448;p60"/>
          <p:cNvGraphicFramePr/>
          <p:nvPr/>
        </p:nvGraphicFramePr>
        <p:xfrm>
          <a:off x="5353225" y="552300"/>
          <a:ext cx="3000000" cy="3000000"/>
        </p:xfrm>
        <a:graphic>
          <a:graphicData uri="http://schemas.openxmlformats.org/drawingml/2006/table">
            <a:tbl>
              <a:tblPr>
                <a:noFill/>
                <a:tableStyleId>{D6052FE7-7C93-404D-833C-0DD4BC6274C0}</a:tableStyleId>
              </a:tblPr>
              <a:tblGrid>
                <a:gridCol w="1025975"/>
                <a:gridCol w="1161300"/>
                <a:gridCol w="1253000"/>
              </a:tblGrid>
              <a:tr h="381000">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Weight (lbs)</a:t>
                      </a:r>
                      <a:endParaRPr/>
                    </a:p>
                  </a:txBody>
                  <a:tcPr marT="91425" marB="91425" marR="91425" marL="91425"/>
                </a:tc>
                <a:tc>
                  <a:txBody>
                    <a:bodyPr/>
                    <a:lstStyle/>
                    <a:p>
                      <a:pPr indent="0" lvl="0" marL="0" rtl="0" algn="l">
                        <a:spcBef>
                          <a:spcPts val="0"/>
                        </a:spcBef>
                        <a:spcAft>
                          <a:spcPts val="0"/>
                        </a:spcAft>
                        <a:buNone/>
                      </a:pPr>
                      <a:r>
                        <a:rPr lang="en"/>
                        <a:t>Value ($)</a:t>
                      </a:r>
                      <a:endParaRPr/>
                    </a:p>
                  </a:txBody>
                  <a:tcPr marT="91425" marB="91425" marR="91425" marL="91425"/>
                </a:tc>
              </a:tr>
              <a:tr h="381000">
                <a:tc>
                  <a:txBody>
                    <a:bodyPr/>
                    <a:lstStyle/>
                    <a:p>
                      <a:pPr indent="0" lvl="0" marL="0" rtl="0" algn="l">
                        <a:spcBef>
                          <a:spcPts val="0"/>
                        </a:spcBef>
                        <a:spcAft>
                          <a:spcPts val="0"/>
                        </a:spcAft>
                        <a:buNone/>
                      </a:pPr>
                      <a:r>
                        <a:rPr lang="en"/>
                        <a:t>Stamp</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Crown</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20,000,000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Painting</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Diamond</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1,000,000</a:t>
                      </a:r>
                      <a:endParaRPr/>
                    </a:p>
                  </a:txBody>
                  <a:tcPr marT="91425" marB="91425" marR="91425" marL="91425"/>
                </a:tc>
              </a:tr>
              <a:tr h="381000">
                <a:tc>
                  <a:txBody>
                    <a:bodyPr/>
                    <a:lstStyle/>
                    <a:p>
                      <a:pPr indent="0" lvl="0" marL="0" rtl="0" algn="l">
                        <a:spcBef>
                          <a:spcPts val="0"/>
                        </a:spcBef>
                        <a:spcAft>
                          <a:spcPts val="0"/>
                        </a:spcAft>
                        <a:buNone/>
                      </a:pPr>
                      <a:r>
                        <a:rPr lang="en"/>
                        <a:t>Pebble</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a:t>
                      </a:r>
                      <a:endParaRPr/>
                    </a:p>
                  </a:txBody>
                  <a:tcPr marT="91425" marB="91425" marR="91425" marL="91425"/>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2" name="Shape 452"/>
        <p:cNvGrpSpPr/>
        <p:nvPr/>
      </p:nvGrpSpPr>
      <p:grpSpPr>
        <a:xfrm>
          <a:off x="0" y="0"/>
          <a:ext cx="0" cy="0"/>
          <a:chOff x="0" y="0"/>
          <a:chExt cx="0" cy="0"/>
        </a:xfrm>
      </p:grpSpPr>
      <p:sp>
        <p:nvSpPr>
          <p:cNvPr id="453" name="Google Shape;453;p6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general, solving a problem with a NTM boils down to those two steps:</a:t>
            </a:r>
            <a:endParaRPr/>
          </a:p>
          <a:p>
            <a:pPr indent="-342900" lvl="0" marL="457200" rtl="0" algn="l">
              <a:spcBef>
                <a:spcPts val="600"/>
              </a:spcBef>
              <a:spcAft>
                <a:spcPts val="0"/>
              </a:spcAft>
              <a:buSzPts val="1800"/>
              <a:buAutoNum type="arabicPeriod"/>
            </a:pPr>
            <a:r>
              <a:rPr lang="en"/>
              <a:t>Generate (nondeterministically) a random solution to the problem</a:t>
            </a:r>
            <a:endParaRPr/>
          </a:p>
          <a:p>
            <a:pPr indent="-342900" lvl="0" marL="457200" rtl="0" algn="l">
              <a:spcBef>
                <a:spcPts val="0"/>
              </a:spcBef>
              <a:spcAft>
                <a:spcPts val="0"/>
              </a:spcAft>
              <a:buSzPts val="1800"/>
              <a:buAutoNum type="arabicPeriod"/>
            </a:pPr>
            <a:r>
              <a:rPr lang="en"/>
              <a:t>Verify (deterministically) if that solution actually solves the problem</a:t>
            </a:r>
            <a:endParaRPr/>
          </a:p>
          <a:p>
            <a:pPr indent="0" lvl="0" marL="0" rtl="0" algn="l">
              <a:spcBef>
                <a:spcPts val="600"/>
              </a:spcBef>
              <a:spcAft>
                <a:spcPts val="0"/>
              </a:spcAft>
              <a:buNone/>
            </a:pPr>
            <a:r>
              <a:rPr lang="en"/>
              <a:t>Nontrivial fact: Any problem that can be solved by an NTM can also be solved in the above procedure (with the same runtime)</a:t>
            </a:r>
            <a:endParaRPr/>
          </a:p>
          <a:p>
            <a:pPr indent="-342900" lvl="0" marL="457200" rtl="0" algn="l">
              <a:spcBef>
                <a:spcPts val="600"/>
              </a:spcBef>
              <a:spcAft>
                <a:spcPts val="0"/>
              </a:spcAft>
              <a:buSzPts val="1800"/>
              <a:buChar char="●"/>
            </a:pPr>
            <a:r>
              <a:rPr lang="en"/>
              <a:t>Short justification: Can "move" all the guesses to the start of the program and save those guess values in memory somewhere</a:t>
            </a:r>
            <a:endParaRPr/>
          </a:p>
          <a:p>
            <a:pPr indent="0" lvl="0" marL="0" rtl="0" algn="l">
              <a:spcBef>
                <a:spcPts val="600"/>
              </a:spcBef>
              <a:spcAft>
                <a:spcPts val="0"/>
              </a:spcAft>
              <a:buNone/>
            </a:pPr>
            <a:r>
              <a:rPr lang="en"/>
              <a:t>Because of this, NP is also defined as </a:t>
            </a:r>
            <a:r>
              <a:rPr b="1" lang="en"/>
              <a:t>the set of problems whose solution can be verified in polynomial time by a DTM</a:t>
            </a:r>
            <a:endParaRPr b="1"/>
          </a:p>
          <a:p>
            <a:pPr indent="-342900" lvl="0" marL="457200" rtl="0" algn="l">
              <a:spcBef>
                <a:spcPts val="600"/>
              </a:spcBef>
              <a:spcAft>
                <a:spcPts val="0"/>
              </a:spcAft>
              <a:buSzPts val="1800"/>
              <a:buChar char="●"/>
            </a:pPr>
            <a:r>
              <a:rPr lang="en"/>
              <a:t>Given a proposed solution, can you check if that solution actually solves the problem efficiently?</a:t>
            </a:r>
            <a:endParaRPr/>
          </a:p>
          <a:p>
            <a:pPr indent="0" lvl="0" marL="0" rtl="0" algn="l">
              <a:spcBef>
                <a:spcPts val="600"/>
              </a:spcBef>
              <a:spcAft>
                <a:spcPts val="0"/>
              </a:spcAft>
              <a:buNone/>
            </a:pPr>
            <a:r>
              <a:rPr lang="en"/>
              <a:t>Contrast to P, which is </a:t>
            </a:r>
            <a:r>
              <a:rPr lang="en"/>
              <a:t>the set of problems whose solutions can be </a:t>
            </a:r>
            <a:r>
              <a:rPr b="1" lang="en"/>
              <a:t>generated </a:t>
            </a:r>
            <a:r>
              <a:rPr lang="en"/>
              <a:t>in polynomial time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454" name="Google Shape;454;p6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NP == Polynomial-Time Verifiable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8" name="Shape 458"/>
        <p:cNvGrpSpPr/>
        <p:nvPr/>
      </p:nvGrpSpPr>
      <p:grpSpPr>
        <a:xfrm>
          <a:off x="0" y="0"/>
          <a:ext cx="0" cy="0"/>
          <a:chOff x="0" y="0"/>
          <a:chExt cx="0" cy="0"/>
        </a:xfrm>
      </p:grpSpPr>
      <p:sp>
        <p:nvSpPr>
          <p:cNvPr id="459" name="Google Shape;459;p62"/>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Here are a few examples of problems in NP (after turning them into their respective decision problem):</a:t>
            </a:r>
            <a:endParaRPr/>
          </a:p>
          <a:p>
            <a:pPr indent="-342900" lvl="0" marL="457200" rtl="0" algn="l">
              <a:spcBef>
                <a:spcPts val="600"/>
              </a:spcBef>
              <a:spcAft>
                <a:spcPts val="0"/>
              </a:spcAft>
              <a:buSzPts val="1800"/>
              <a:buChar char="●"/>
            </a:pPr>
            <a:r>
              <a:rPr lang="en"/>
              <a:t>Any problem in P</a:t>
            </a:r>
            <a:endParaRPr/>
          </a:p>
          <a:p>
            <a:pPr indent="-342900" lvl="0" marL="457200" rtl="0" algn="l">
              <a:spcBef>
                <a:spcPts val="0"/>
              </a:spcBef>
              <a:spcAft>
                <a:spcPts val="0"/>
              </a:spcAft>
              <a:buSzPts val="1800"/>
              <a:buChar char="●"/>
            </a:pPr>
            <a:r>
              <a:rPr lang="en"/>
              <a:t>Knapsack</a:t>
            </a:r>
            <a:endParaRPr/>
          </a:p>
          <a:p>
            <a:pPr indent="-342900" lvl="0" marL="457200" rtl="0" algn="l">
              <a:spcBef>
                <a:spcPts val="0"/>
              </a:spcBef>
              <a:spcAft>
                <a:spcPts val="0"/>
              </a:spcAft>
              <a:buSzPts val="1800"/>
              <a:buChar char="●"/>
            </a:pPr>
            <a:r>
              <a:rPr lang="en"/>
              <a:t>Sudoku</a:t>
            </a:r>
            <a:endParaRPr/>
          </a:p>
          <a:p>
            <a:pPr indent="-342900" lvl="0" marL="457200" rtl="0" algn="l">
              <a:spcBef>
                <a:spcPts val="0"/>
              </a:spcBef>
              <a:spcAft>
                <a:spcPts val="0"/>
              </a:spcAft>
              <a:buSzPts val="1800"/>
              <a:buChar char="●"/>
            </a:pPr>
            <a:r>
              <a:rPr lang="en"/>
              <a:t>Most logic puzzles (Kenken, Minesweeper, Tetris, Rubik's Cube)</a:t>
            </a:r>
            <a:endParaRPr/>
          </a:p>
          <a:p>
            <a:pPr indent="-342900" lvl="0" marL="457200" rtl="0" algn="l">
              <a:spcBef>
                <a:spcPts val="0"/>
              </a:spcBef>
              <a:spcAft>
                <a:spcPts val="0"/>
              </a:spcAft>
              <a:buSzPts val="1800"/>
              <a:buChar char="●"/>
            </a:pPr>
            <a:r>
              <a:rPr lang="en"/>
              <a:t>Longest Path (Given a graph, find the longest path that doesn't reuse edges)</a:t>
            </a:r>
            <a:endParaRPr/>
          </a:p>
          <a:p>
            <a:pPr indent="-342900" lvl="0" marL="457200" rtl="0" algn="l">
              <a:spcBef>
                <a:spcPts val="0"/>
              </a:spcBef>
              <a:spcAft>
                <a:spcPts val="0"/>
              </a:spcAft>
              <a:buSzPts val="1800"/>
              <a:buChar char="●"/>
            </a:pPr>
            <a:r>
              <a:rPr lang="en"/>
              <a:t>Independent Set (Given a graph, find the largest set of vertices that have no adjacencies)</a:t>
            </a:r>
            <a:endParaRPr/>
          </a:p>
          <a:p>
            <a:pPr indent="-342900" lvl="0" marL="457200" rtl="0" algn="l">
              <a:spcBef>
                <a:spcPts val="0"/>
              </a:spcBef>
              <a:spcAft>
                <a:spcPts val="0"/>
              </a:spcAft>
              <a:buSzPts val="1800"/>
              <a:buChar char="●"/>
            </a:pPr>
            <a:r>
              <a:rPr lang="en"/>
              <a:t>Prime Factorization</a:t>
            </a:r>
            <a:endParaRPr/>
          </a:p>
          <a:p>
            <a:pPr indent="-342900" lvl="0" marL="457200" rtl="0" algn="l">
              <a:spcBef>
                <a:spcPts val="0"/>
              </a:spcBef>
              <a:spcAft>
                <a:spcPts val="0"/>
              </a:spcAft>
              <a:buSzPts val="1800"/>
              <a:buChar char="●"/>
            </a:pPr>
            <a:r>
              <a:rPr lang="en"/>
              <a:t>Encryption (Decrypt an encrypted bitstream)</a:t>
            </a:r>
            <a:endParaRPr/>
          </a:p>
          <a:p>
            <a:pPr indent="-342900" lvl="0" marL="457200" rtl="0" algn="l">
              <a:spcBef>
                <a:spcPts val="0"/>
              </a:spcBef>
              <a:spcAft>
                <a:spcPts val="0"/>
              </a:spcAft>
              <a:buSzPts val="1800"/>
              <a:buChar char="●"/>
            </a:pPr>
            <a:r>
              <a:rPr lang="en"/>
              <a:t>Compression (Optimally compress a bitstream, such that it can be uncompressed in polynomial time)</a:t>
            </a:r>
            <a:endParaRPr/>
          </a:p>
          <a:p>
            <a:pPr indent="0" lvl="0" marL="0" rtl="0" algn="l">
              <a:spcBef>
                <a:spcPts val="600"/>
              </a:spcBef>
              <a:spcAft>
                <a:spcPts val="0"/>
              </a:spcAft>
              <a:buNone/>
            </a:pPr>
            <a:r>
              <a:t/>
            </a:r>
            <a:endParaRPr/>
          </a:p>
        </p:txBody>
      </p:sp>
      <p:sp>
        <p:nvSpPr>
          <p:cNvPr id="460" name="Google Shape;460;p6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NP problems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xEl>
                                              <p:pRg end="10" st="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68" name="Shape 168"/>
        <p:cNvGrpSpPr/>
        <p:nvPr/>
      </p:nvGrpSpPr>
      <p:grpSpPr>
        <a:xfrm>
          <a:off x="0" y="0"/>
          <a:ext cx="0" cy="0"/>
          <a:chOff x="0" y="0"/>
          <a:chExt cx="0" cy="0"/>
        </a:xfrm>
      </p:grpSpPr>
      <p:sp>
        <p:nvSpPr>
          <p:cNvPr id="169" name="Google Shape;169;p2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Your knapsack can store up to 10 lbs of material.</a:t>
            </a:r>
            <a:endParaRPr/>
          </a:p>
          <a:p>
            <a:pPr indent="0" lvl="0" marL="0" rtl="0" algn="l">
              <a:spcBef>
                <a:spcPts val="600"/>
              </a:spcBef>
              <a:spcAft>
                <a:spcPts val="0"/>
              </a:spcAft>
              <a:buNone/>
            </a:pPr>
            <a:r>
              <a:rPr lang="en"/>
              <a:t>Which items do you steal?</a:t>
            </a:r>
            <a:endParaRPr/>
          </a:p>
        </p:txBody>
      </p:sp>
      <p:sp>
        <p:nvSpPr>
          <p:cNvPr id="170" name="Google Shape;170;p2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Problem: Example</a:t>
            </a:r>
            <a:endParaRPr/>
          </a:p>
        </p:txBody>
      </p:sp>
      <p:graphicFrame>
        <p:nvGraphicFramePr>
          <p:cNvPr id="171" name="Google Shape;171;p27"/>
          <p:cNvGraphicFramePr/>
          <p:nvPr/>
        </p:nvGraphicFramePr>
        <p:xfrm>
          <a:off x="5353225" y="552300"/>
          <a:ext cx="3000000" cy="3000000"/>
        </p:xfrm>
        <a:graphic>
          <a:graphicData uri="http://schemas.openxmlformats.org/drawingml/2006/table">
            <a:tbl>
              <a:tblPr>
                <a:noFill/>
                <a:tableStyleId>{D6052FE7-7C93-404D-833C-0DD4BC6274C0}</a:tableStyleId>
              </a:tblPr>
              <a:tblGrid>
                <a:gridCol w="1025975"/>
                <a:gridCol w="1161300"/>
                <a:gridCol w="1253000"/>
              </a:tblGrid>
              <a:tr h="381000">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Weight (lbs)</a:t>
                      </a:r>
                      <a:endParaRPr/>
                    </a:p>
                  </a:txBody>
                  <a:tcPr marT="91425" marB="91425" marR="91425" marL="91425"/>
                </a:tc>
                <a:tc>
                  <a:txBody>
                    <a:bodyPr/>
                    <a:lstStyle/>
                    <a:p>
                      <a:pPr indent="0" lvl="0" marL="0" rtl="0" algn="l">
                        <a:spcBef>
                          <a:spcPts val="0"/>
                        </a:spcBef>
                        <a:spcAft>
                          <a:spcPts val="0"/>
                        </a:spcAft>
                        <a:buNone/>
                      </a:pPr>
                      <a:r>
                        <a:rPr lang="en"/>
                        <a:t>Value ($)</a:t>
                      </a:r>
                      <a:endParaRPr/>
                    </a:p>
                  </a:txBody>
                  <a:tcPr marT="91425" marB="91425" marR="91425" marL="91425"/>
                </a:tc>
              </a:tr>
              <a:tr h="381000">
                <a:tc>
                  <a:txBody>
                    <a:bodyPr/>
                    <a:lstStyle/>
                    <a:p>
                      <a:pPr indent="0" lvl="0" marL="0" rtl="0" algn="l">
                        <a:spcBef>
                          <a:spcPts val="0"/>
                        </a:spcBef>
                        <a:spcAft>
                          <a:spcPts val="0"/>
                        </a:spcAft>
                        <a:buNone/>
                      </a:pPr>
                      <a:r>
                        <a:rPr lang="en"/>
                        <a:t>Stamp</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Crown</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20,000,000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Painting</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latin typeface="Consolas"/>
                          <a:ea typeface="Consolas"/>
                          <a:cs typeface="Consolas"/>
                          <a:sym typeface="Consolas"/>
                        </a:rPr>
                        <a:t>10,000,000</a:t>
                      </a:r>
                      <a:endParaRPr>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Diamond</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 1,00</a:t>
                      </a:r>
                      <a:r>
                        <a:rPr lang="en">
                          <a:solidFill>
                            <a:schemeClr val="dk1"/>
                          </a:solidFill>
                          <a:latin typeface="Consolas"/>
                          <a:ea typeface="Consolas"/>
                          <a:cs typeface="Consolas"/>
                          <a:sym typeface="Consolas"/>
                        </a:rPr>
                        <a:t>0,000</a:t>
                      </a:r>
                      <a:endParaRPr/>
                    </a:p>
                  </a:txBody>
                  <a:tcPr marT="91425" marB="91425" marR="91425" marL="91425"/>
                </a:tc>
              </a:tr>
              <a:tr h="381000">
                <a:tc>
                  <a:txBody>
                    <a:bodyPr/>
                    <a:lstStyle/>
                    <a:p>
                      <a:pPr indent="0" lvl="0" marL="0" rtl="0" algn="l">
                        <a:spcBef>
                          <a:spcPts val="0"/>
                        </a:spcBef>
                        <a:spcAft>
                          <a:spcPts val="0"/>
                        </a:spcAft>
                        <a:buNone/>
                      </a:pPr>
                      <a:r>
                        <a:rPr lang="en"/>
                        <a:t>Pebble</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         1</a:t>
                      </a:r>
                      <a:endParaRPr/>
                    </a:p>
                  </a:txBody>
                  <a:tcPr marT="91425" marB="91425" marR="91425" marL="91425"/>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4" name="Shape 464"/>
        <p:cNvGrpSpPr/>
        <p:nvPr/>
      </p:nvGrpSpPr>
      <p:grpSpPr>
        <a:xfrm>
          <a:off x="0" y="0"/>
          <a:ext cx="0" cy="0"/>
          <a:chOff x="0" y="0"/>
          <a:chExt cx="0" cy="0"/>
        </a:xfrm>
      </p:grpSpPr>
      <p:sp>
        <p:nvSpPr>
          <p:cNvPr id="465" name="Google Shape;465;p6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Here are a few examples of decision problems not currently known to be in NP:</a:t>
            </a:r>
            <a:endParaRPr/>
          </a:p>
          <a:p>
            <a:pPr indent="-342900" lvl="0" marL="457200" rtl="0" algn="l">
              <a:spcBef>
                <a:spcPts val="600"/>
              </a:spcBef>
              <a:spcAft>
                <a:spcPts val="0"/>
              </a:spcAft>
              <a:buSzPts val="1800"/>
              <a:buChar char="●"/>
            </a:pPr>
            <a:r>
              <a:rPr lang="en"/>
              <a:t>Chess (Given a chess position, determine which side is winning, or if it's a draw assuming perfect play)</a:t>
            </a:r>
            <a:endParaRPr/>
          </a:p>
          <a:p>
            <a:pPr indent="-342900" lvl="0" marL="457200" rtl="0" algn="l">
              <a:spcBef>
                <a:spcPts val="0"/>
              </a:spcBef>
              <a:spcAft>
                <a:spcPts val="0"/>
              </a:spcAft>
              <a:buSzPts val="1800"/>
              <a:buChar char="●"/>
            </a:pPr>
            <a:r>
              <a:rPr lang="en"/>
              <a:t>Many other games, including Go</a:t>
            </a:r>
            <a:endParaRPr/>
          </a:p>
          <a:p>
            <a:pPr indent="-342900" lvl="0" marL="457200" rtl="0" algn="l">
              <a:spcBef>
                <a:spcPts val="0"/>
              </a:spcBef>
              <a:spcAft>
                <a:spcPts val="0"/>
              </a:spcAft>
              <a:buSzPts val="1800"/>
              <a:buChar char="●"/>
            </a:pPr>
            <a:r>
              <a:rPr lang="en"/>
              <a:t>Given a program and input, does the program terminate? (Halting Problem, known to be undecidable)</a:t>
            </a:r>
            <a:endParaRPr/>
          </a:p>
          <a:p>
            <a:pPr indent="-342900" lvl="0" marL="457200" rtl="0" algn="l">
              <a:spcBef>
                <a:spcPts val="0"/>
              </a:spcBef>
              <a:spcAft>
                <a:spcPts val="0"/>
              </a:spcAft>
              <a:buSzPts val="1800"/>
              <a:buChar char="●"/>
            </a:pPr>
            <a:r>
              <a:rPr lang="en"/>
              <a:t>Compression </a:t>
            </a:r>
            <a:r>
              <a:rPr i="1" lang="en"/>
              <a:t>without</a:t>
            </a:r>
            <a:r>
              <a:rPr lang="en"/>
              <a:t> an upper limit on runtime (reduces to the Halting Problem)</a:t>
            </a:r>
            <a:endParaRPr/>
          </a:p>
        </p:txBody>
      </p:sp>
      <p:sp>
        <p:nvSpPr>
          <p:cNvPr id="466" name="Google Shape;466;p6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NOT in NP</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5">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64"/>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39</a:t>
            </a:r>
            <a:r>
              <a:rPr lang="en"/>
              <a:t>, CS61B, </a:t>
            </a:r>
            <a:r>
              <a:rPr lang="en"/>
              <a:t>Spring 2024</a:t>
            </a:r>
            <a:endParaRPr/>
          </a:p>
        </p:txBody>
      </p:sp>
      <p:sp>
        <p:nvSpPr>
          <p:cNvPr id="472" name="Google Shape;472;p64"/>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9E9E9E"/>
                </a:solidFill>
              </a:rPr>
              <a:t>Warmup: Reductions Practice</a:t>
            </a:r>
            <a:endParaRPr>
              <a:solidFill>
                <a:srgbClr val="9E9E9E"/>
              </a:solidFill>
            </a:endParaRPr>
          </a:p>
          <a:p>
            <a:pPr indent="0" lvl="0" marL="0" rtl="0" algn="l">
              <a:spcBef>
                <a:spcPts val="600"/>
              </a:spcBef>
              <a:spcAft>
                <a:spcPts val="0"/>
              </a:spcAft>
              <a:buNone/>
            </a:pPr>
            <a:r>
              <a:rPr lang="en">
                <a:solidFill>
                  <a:srgbClr val="9E9E9E"/>
                </a:solidFill>
              </a:rPr>
              <a:t>Deterministic Turing Machine vs Nondeterministic Turing Machine</a:t>
            </a:r>
            <a:endParaRPr>
              <a:solidFill>
                <a:srgbClr val="9E9E9E"/>
              </a:solidFill>
            </a:endParaRPr>
          </a:p>
          <a:p>
            <a:pPr indent="0" lvl="0" marL="0" rtl="0" algn="l">
              <a:spcBef>
                <a:spcPts val="600"/>
              </a:spcBef>
              <a:spcAft>
                <a:spcPts val="0"/>
              </a:spcAft>
              <a:buNone/>
            </a:pPr>
            <a:r>
              <a:rPr lang="en">
                <a:solidFill>
                  <a:srgbClr val="9E9E9E"/>
                </a:solidFill>
              </a:rPr>
              <a:t>Problems in NP</a:t>
            </a:r>
            <a:endParaRPr>
              <a:solidFill>
                <a:srgbClr val="9E9E9E"/>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NP-Complete Problems</a:t>
            </a:r>
            <a:endParaRPr b="1">
              <a:solidFill>
                <a:schemeClr val="accent3"/>
              </a:solidFill>
              <a:latin typeface="Roboto"/>
              <a:ea typeface="Roboto"/>
              <a:cs typeface="Roboto"/>
              <a:sym typeface="Roboto"/>
            </a:endParaRPr>
          </a:p>
          <a:p>
            <a:pPr indent="0" lvl="0" marL="0" rtl="0" algn="l">
              <a:spcBef>
                <a:spcPts val="600"/>
              </a:spcBef>
              <a:spcAft>
                <a:spcPts val="0"/>
              </a:spcAft>
              <a:buNone/>
            </a:pPr>
            <a:r>
              <a:rPr lang="en">
                <a:solidFill>
                  <a:srgbClr val="9E9E9E"/>
                </a:solidFill>
              </a:rPr>
              <a:t>P=NP</a:t>
            </a:r>
            <a:endParaRPr>
              <a:solidFill>
                <a:srgbClr val="9E9E9E"/>
              </a:solidFill>
            </a:endParaRPr>
          </a:p>
        </p:txBody>
      </p:sp>
      <p:sp>
        <p:nvSpPr>
          <p:cNvPr id="473" name="Google Shape;473;p64"/>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NP-Complete Problems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7" name="Shape 477"/>
        <p:cNvGrpSpPr/>
        <p:nvPr/>
      </p:nvGrpSpPr>
      <p:grpSpPr>
        <a:xfrm>
          <a:off x="0" y="0"/>
          <a:ext cx="0" cy="0"/>
          <a:chOff x="0" y="0"/>
          <a:chExt cx="0" cy="0"/>
        </a:xfrm>
      </p:grpSpPr>
      <p:sp>
        <p:nvSpPr>
          <p:cNvPr id="478" name="Google Shape;478;p6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Earlier, we showed that 3 versions of the Knapsack problem</a:t>
            </a:r>
            <a:br>
              <a:rPr lang="en"/>
            </a:br>
            <a:r>
              <a:rPr lang="en"/>
              <a:t>were equivalent under Turing reductions.</a:t>
            </a:r>
            <a:endParaRPr/>
          </a:p>
          <a:p>
            <a:pPr indent="0" lvl="0" marL="0" rtl="0" algn="l">
              <a:spcBef>
                <a:spcPts val="600"/>
              </a:spcBef>
              <a:spcAft>
                <a:spcPts val="0"/>
              </a:spcAft>
              <a:buNone/>
            </a:pPr>
            <a:r>
              <a:rPr lang="en"/>
              <a:t>If A reduced to B and B reduced to C, then A can always </a:t>
            </a:r>
            <a:br>
              <a:rPr lang="en"/>
            </a:br>
            <a:r>
              <a:rPr lang="en"/>
              <a:t>reduce to C.</a:t>
            </a:r>
            <a:endParaRPr/>
          </a:p>
          <a:p>
            <a:pPr indent="0" lvl="0" marL="0" rtl="0" algn="l">
              <a:spcBef>
                <a:spcPts val="600"/>
              </a:spcBef>
              <a:spcAft>
                <a:spcPts val="0"/>
              </a:spcAft>
              <a:buNone/>
            </a:pPr>
            <a:r>
              <a:rPr lang="en"/>
              <a:t>Intuitively: if A reduces to B, then B is "at least as hard" </a:t>
            </a:r>
            <a:br>
              <a:rPr lang="en"/>
            </a:br>
            <a:r>
              <a:rPr lang="en"/>
              <a:t>as A to solve. If B is harder than A and C is harder than </a:t>
            </a:r>
            <a:br>
              <a:rPr lang="en"/>
            </a:br>
            <a:r>
              <a:rPr lang="en"/>
              <a:t>B, then C is harder than A.</a:t>
            </a:r>
            <a:endParaRPr/>
          </a:p>
          <a:p>
            <a:pPr indent="0" lvl="0" marL="0" rtl="0" algn="l">
              <a:spcBef>
                <a:spcPts val="600"/>
              </a:spcBef>
              <a:spcAft>
                <a:spcPts val="0"/>
              </a:spcAft>
              <a:buNone/>
            </a:pPr>
            <a:r>
              <a:rPr lang="en"/>
              <a:t>In general, it's not true that if A reduces to B, then B</a:t>
            </a:r>
            <a:br>
              <a:rPr lang="en"/>
            </a:br>
            <a:r>
              <a:rPr lang="en"/>
              <a:t>reduces to A.</a:t>
            </a:r>
            <a:endParaRPr/>
          </a:p>
          <a:p>
            <a:pPr indent="0" lvl="0" marL="0" rtl="0" algn="l">
              <a:spcBef>
                <a:spcPts val="600"/>
              </a:spcBef>
              <a:spcAft>
                <a:spcPts val="0"/>
              </a:spcAft>
              <a:buNone/>
            </a:pPr>
            <a:r>
              <a:rPr lang="en"/>
              <a:t>Ex. All problems reduce to the SOLVE decision problem, which receives as input a decision problem and an input, and returns whether the decision problem would return True or False on that input.</a:t>
            </a:r>
            <a:endParaRPr/>
          </a:p>
          <a:p>
            <a:pPr indent="0" lvl="0" marL="0" rtl="0" algn="l">
              <a:spcBef>
                <a:spcPts val="600"/>
              </a:spcBef>
              <a:spcAft>
                <a:spcPts val="0"/>
              </a:spcAft>
              <a:buNone/>
            </a:pPr>
            <a:r>
              <a:rPr lang="en"/>
              <a:t>We will call a problem </a:t>
            </a:r>
            <a:r>
              <a:rPr b="1" lang="en"/>
              <a:t>NP-Hard</a:t>
            </a:r>
            <a:r>
              <a:rPr lang="en"/>
              <a:t> if every problem in NP reduces to that problem (or in other words, that problem is at least as hard as every problem in NP)</a:t>
            </a:r>
            <a:endParaRPr/>
          </a:p>
          <a:p>
            <a:pPr indent="0" lvl="0" marL="0" rtl="0" algn="l">
              <a:spcBef>
                <a:spcPts val="600"/>
              </a:spcBef>
              <a:spcAft>
                <a:spcPts val="0"/>
              </a:spcAft>
              <a:buNone/>
            </a:pPr>
            <a:r>
              <a:t/>
            </a:r>
            <a:endParaRPr/>
          </a:p>
        </p:txBody>
      </p:sp>
      <p:sp>
        <p:nvSpPr>
          <p:cNvPr id="479" name="Google Shape;479;p6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NP Hardness</a:t>
            </a:r>
            <a:endParaRPr/>
          </a:p>
        </p:txBody>
      </p:sp>
      <p:sp>
        <p:nvSpPr>
          <p:cNvPr id="480" name="Google Shape;480;p65"/>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481" name="Google Shape;481;p65"/>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482" name="Google Shape;482;p65"/>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483" name="Google Shape;483;p65"/>
          <p:cNvCxnSpPr>
            <a:stCxn id="481" idx="6"/>
            <a:endCxn id="482"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triangle"/>
          </a:ln>
        </p:spPr>
      </p:cxnSp>
      <p:cxnSp>
        <p:nvCxnSpPr>
          <p:cNvPr id="484" name="Google Shape;484;p65"/>
          <p:cNvCxnSpPr>
            <a:stCxn id="480" idx="3"/>
            <a:endCxn id="481" idx="7"/>
          </p:cNvCxnSpPr>
          <p:nvPr/>
        </p:nvCxnSpPr>
        <p:spPr>
          <a:xfrm flipH="1">
            <a:off x="6705978" y="1272097"/>
            <a:ext cx="481800" cy="827100"/>
          </a:xfrm>
          <a:prstGeom prst="straightConnector1">
            <a:avLst/>
          </a:prstGeom>
          <a:noFill/>
          <a:ln cap="flat" cmpd="sng" w="38100">
            <a:solidFill>
              <a:srgbClr val="000000"/>
            </a:solidFill>
            <a:prstDash val="solid"/>
            <a:round/>
            <a:headEnd len="med" w="med" type="triangle"/>
            <a:tailEnd len="med" w="med" type="triangle"/>
          </a:ln>
        </p:spPr>
      </p:cxnSp>
      <p:cxnSp>
        <p:nvCxnSpPr>
          <p:cNvPr id="485" name="Google Shape;485;p65"/>
          <p:cNvCxnSpPr/>
          <p:nvPr/>
        </p:nvCxnSpPr>
        <p:spPr>
          <a:xfrm>
            <a:off x="7688622" y="1272097"/>
            <a:ext cx="517200" cy="827100"/>
          </a:xfrm>
          <a:prstGeom prst="straightConnector1">
            <a:avLst/>
          </a:prstGeom>
          <a:noFill/>
          <a:ln cap="flat" cmpd="sng" w="38100">
            <a:solidFill>
              <a:srgbClr val="000000"/>
            </a:solidFill>
            <a:prstDash val="solid"/>
            <a:round/>
            <a:headEnd len="med" w="med" type="triangle"/>
            <a:tailEnd len="med" w="med" type="triangl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9" name="Shape 489"/>
        <p:cNvGrpSpPr/>
        <p:nvPr/>
      </p:nvGrpSpPr>
      <p:grpSpPr>
        <a:xfrm>
          <a:off x="0" y="0"/>
          <a:ext cx="0" cy="0"/>
          <a:chOff x="0" y="0"/>
          <a:chExt cx="0" cy="0"/>
        </a:xfrm>
      </p:grpSpPr>
      <p:sp>
        <p:nvSpPr>
          <p:cNvPr id="490" name="Google Shape;490;p6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SAT problem is defined as follows: You're given a function of boolean variables (ex. "</a:t>
            </a:r>
            <a:r>
              <a:rPr lang="en">
                <a:latin typeface="Consolas"/>
                <a:ea typeface="Consolas"/>
                <a:cs typeface="Consolas"/>
                <a:sym typeface="Consolas"/>
              </a:rPr>
              <a:t>x &amp;&amp; y</a:t>
            </a:r>
            <a:r>
              <a:rPr lang="en"/>
              <a:t>", "</a:t>
            </a:r>
            <a:r>
              <a:rPr lang="en">
                <a:latin typeface="Consolas"/>
                <a:ea typeface="Consolas"/>
                <a:cs typeface="Consolas"/>
                <a:sym typeface="Consolas"/>
              </a:rPr>
              <a:t>x &amp;&amp; (!x)</a:t>
            </a:r>
            <a:r>
              <a:rPr lang="en"/>
              <a:t>"). Is it possible to assign values to all the variables, such that the boolean expression evaluates to True?</a:t>
            </a:r>
            <a:endParaRPr/>
          </a:p>
          <a:p>
            <a:pPr indent="0" lvl="0" marL="0" rtl="0" algn="l">
              <a:spcBef>
                <a:spcPts val="600"/>
              </a:spcBef>
              <a:spcAft>
                <a:spcPts val="0"/>
              </a:spcAft>
              <a:buNone/>
            </a:pPr>
            <a:r>
              <a:rPr lang="en"/>
              <a:t>Ex. "</a:t>
            </a:r>
            <a:r>
              <a:rPr lang="en">
                <a:latin typeface="Consolas"/>
                <a:ea typeface="Consolas"/>
                <a:cs typeface="Consolas"/>
                <a:sym typeface="Consolas"/>
              </a:rPr>
              <a:t>x &amp;&amp; y" </a:t>
            </a:r>
            <a:r>
              <a:rPr lang="en"/>
              <a:t>can return True if we set x = True, y = True. So SAT should return True.</a:t>
            </a:r>
            <a:endParaRPr/>
          </a:p>
          <a:p>
            <a:pPr indent="0" lvl="0" marL="0" rtl="0" algn="l">
              <a:spcBef>
                <a:spcPts val="600"/>
              </a:spcBef>
              <a:spcAft>
                <a:spcPts val="0"/>
              </a:spcAft>
              <a:buNone/>
            </a:pPr>
            <a:r>
              <a:rPr lang="en"/>
              <a:t>Ex. "</a:t>
            </a:r>
            <a:r>
              <a:rPr lang="en">
                <a:latin typeface="Consolas"/>
                <a:ea typeface="Consolas"/>
                <a:cs typeface="Consolas"/>
                <a:sym typeface="Consolas"/>
              </a:rPr>
              <a:t>x &amp;&amp; (!x)</a:t>
            </a:r>
            <a:r>
              <a:rPr lang="en"/>
              <a:t>" can never return True; both x = True and x = False yield False overall. So SAT should return False.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SAT is in NP (guess an assignment of all variables and see if it returns True)</a:t>
            </a:r>
            <a:endParaRPr/>
          </a:p>
          <a:p>
            <a:pPr indent="0" lvl="0" marL="0" rtl="0" algn="l">
              <a:spcBef>
                <a:spcPts val="600"/>
              </a:spcBef>
              <a:spcAft>
                <a:spcPts val="0"/>
              </a:spcAft>
              <a:buNone/>
            </a:pPr>
            <a:r>
              <a:t/>
            </a:r>
            <a:endParaRPr/>
          </a:p>
        </p:txBody>
      </p:sp>
      <p:sp>
        <p:nvSpPr>
          <p:cNvPr id="491" name="Google Shape;491;p6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Satisfiability Question (SAT)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Totally Shocking Fact</a:t>
            </a:r>
            <a:endParaRPr/>
          </a:p>
        </p:txBody>
      </p:sp>
      <p:sp>
        <p:nvSpPr>
          <p:cNvPr id="497" name="Google Shape;497;p67"/>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SAT is NP-Hard</a:t>
            </a:r>
            <a:endParaRPr b="1"/>
          </a:p>
          <a:p>
            <a:pPr indent="0" lvl="0" marL="0" rtl="0" algn="l">
              <a:spcBef>
                <a:spcPts val="600"/>
              </a:spcBef>
              <a:spcAft>
                <a:spcPts val="0"/>
              </a:spcAft>
              <a:buNone/>
            </a:pPr>
            <a:r>
              <a:t/>
            </a:r>
            <a:endParaRPr/>
          </a:p>
          <a:p>
            <a:pPr indent="0" lvl="0" marL="0" rtl="0" algn="l">
              <a:spcBef>
                <a:spcPts val="600"/>
              </a:spcBef>
              <a:spcAft>
                <a:spcPts val="0"/>
              </a:spcAft>
              <a:buNone/>
            </a:pPr>
            <a:r>
              <a:rPr lang="en"/>
              <a:t>In other words, </a:t>
            </a:r>
            <a:r>
              <a:rPr b="1" lang="en"/>
              <a:t>any decision problem that can be solved by a NTM</a:t>
            </a:r>
            <a:r>
              <a:rPr lang="en"/>
              <a:t> can be transformed into a SAT problem in polynomial time.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In addition, SAT is in NP. We call a problem that's both in NP and NP-Hard an NP-Complete problem. Any NP-Complete problem is the hardest problem in NP.</a:t>
            </a:r>
            <a:endParaRPr/>
          </a:p>
        </p:txBody>
      </p:sp>
      <p:sp>
        <p:nvSpPr>
          <p:cNvPr id="498" name="Google Shape;498;p67"/>
          <p:cNvSpPr txBox="1"/>
          <p:nvPr/>
        </p:nvSpPr>
        <p:spPr>
          <a:xfrm>
            <a:off x="285025" y="4586975"/>
            <a:ext cx="8056800" cy="49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libri"/>
                <a:ea typeface="Calibri"/>
                <a:cs typeface="Calibri"/>
                <a:sym typeface="Calibri"/>
              </a:rPr>
              <a:t>This result is by Cook (1971) and Levin (1973). See </a:t>
            </a:r>
            <a:r>
              <a:rPr lang="en" sz="1600" u="sng">
                <a:solidFill>
                  <a:schemeClr val="hlink"/>
                </a:solidFill>
                <a:latin typeface="Calibri"/>
                <a:ea typeface="Calibri"/>
                <a:cs typeface="Calibri"/>
                <a:sym typeface="Calibri"/>
                <a:hlinkClick r:id="rId3"/>
              </a:rPr>
              <a:t>Cook-Levin Theorem</a:t>
            </a:r>
            <a:r>
              <a:rPr lang="en" sz="1600">
                <a:solidFill>
                  <a:schemeClr val="dk1"/>
                </a:solidFill>
                <a:latin typeface="Calibri"/>
                <a:ea typeface="Calibri"/>
                <a:cs typeface="Calibri"/>
                <a:sym typeface="Calibri"/>
              </a:rPr>
              <a:t> for more.</a:t>
            </a:r>
            <a:endParaRPr sz="16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6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Reductions Graph</a:t>
            </a:r>
            <a:endParaRPr/>
          </a:p>
        </p:txBody>
      </p:sp>
      <p:sp>
        <p:nvSpPr>
          <p:cNvPr id="504" name="Google Shape;504;p68"/>
          <p:cNvSpPr/>
          <p:nvPr/>
        </p:nvSpPr>
        <p:spPr>
          <a:xfrm>
            <a:off x="4096200" y="2095950"/>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SAT</a:t>
            </a:r>
            <a:endParaRPr sz="2100">
              <a:latin typeface="Roboto"/>
              <a:ea typeface="Roboto"/>
              <a:cs typeface="Roboto"/>
              <a:sym typeface="Roboto"/>
            </a:endParaRPr>
          </a:p>
        </p:txBody>
      </p:sp>
      <p:sp>
        <p:nvSpPr>
          <p:cNvPr id="505" name="Google Shape;505;p68"/>
          <p:cNvSpPr/>
          <p:nvPr/>
        </p:nvSpPr>
        <p:spPr>
          <a:xfrm>
            <a:off x="7391350" y="59287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Roboto"/>
                <a:ea typeface="Roboto"/>
                <a:cs typeface="Roboto"/>
                <a:sym typeface="Roboto"/>
              </a:rPr>
              <a:t>Knapsack</a:t>
            </a:r>
            <a:endParaRPr sz="800">
              <a:latin typeface="Roboto"/>
              <a:ea typeface="Roboto"/>
              <a:cs typeface="Roboto"/>
              <a:sym typeface="Roboto"/>
            </a:endParaRPr>
          </a:p>
        </p:txBody>
      </p:sp>
      <p:sp>
        <p:nvSpPr>
          <p:cNvPr id="506" name="Google Shape;506;p68"/>
          <p:cNvSpPr/>
          <p:nvPr/>
        </p:nvSpPr>
        <p:spPr>
          <a:xfrm>
            <a:off x="7391350" y="2095950"/>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Prime</a:t>
            </a:r>
            <a:endParaRPr>
              <a:latin typeface="Roboto"/>
              <a:ea typeface="Roboto"/>
              <a:cs typeface="Roboto"/>
              <a:sym typeface="Roboto"/>
            </a:endParaRPr>
          </a:p>
        </p:txBody>
      </p:sp>
      <p:sp>
        <p:nvSpPr>
          <p:cNvPr id="507" name="Google Shape;507;p68"/>
          <p:cNvSpPr/>
          <p:nvPr/>
        </p:nvSpPr>
        <p:spPr>
          <a:xfrm>
            <a:off x="7391350"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Shortest Path</a:t>
            </a:r>
            <a:endParaRPr sz="1000">
              <a:latin typeface="Roboto"/>
              <a:ea typeface="Roboto"/>
              <a:cs typeface="Roboto"/>
              <a:sym typeface="Roboto"/>
            </a:endParaRPr>
          </a:p>
        </p:txBody>
      </p:sp>
      <p:sp>
        <p:nvSpPr>
          <p:cNvPr id="508" name="Google Shape;508;p68"/>
          <p:cNvSpPr/>
          <p:nvPr/>
        </p:nvSpPr>
        <p:spPr>
          <a:xfrm>
            <a:off x="5133875"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Roboto"/>
                <a:ea typeface="Roboto"/>
                <a:cs typeface="Roboto"/>
                <a:sym typeface="Roboto"/>
              </a:rPr>
              <a:t>Sorted</a:t>
            </a:r>
            <a:endParaRPr sz="1300">
              <a:latin typeface="Roboto"/>
              <a:ea typeface="Roboto"/>
              <a:cs typeface="Roboto"/>
              <a:sym typeface="Roboto"/>
            </a:endParaRPr>
          </a:p>
        </p:txBody>
      </p:sp>
      <p:sp>
        <p:nvSpPr>
          <p:cNvPr id="509" name="Google Shape;509;p68"/>
          <p:cNvSpPr/>
          <p:nvPr/>
        </p:nvSpPr>
        <p:spPr>
          <a:xfrm>
            <a:off x="2876400"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oboto"/>
                <a:ea typeface="Roboto"/>
                <a:cs typeface="Roboto"/>
                <a:sym typeface="Roboto"/>
              </a:rPr>
              <a:t>MST</a:t>
            </a:r>
            <a:endParaRPr sz="1800">
              <a:latin typeface="Roboto"/>
              <a:ea typeface="Roboto"/>
              <a:cs typeface="Roboto"/>
              <a:sym typeface="Roboto"/>
            </a:endParaRPr>
          </a:p>
        </p:txBody>
      </p:sp>
      <p:sp>
        <p:nvSpPr>
          <p:cNvPr id="510" name="Google Shape;510;p68"/>
          <p:cNvSpPr/>
          <p:nvPr/>
        </p:nvSpPr>
        <p:spPr>
          <a:xfrm>
            <a:off x="618925" y="359902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latin typeface="Roboto"/>
                <a:ea typeface="Roboto"/>
                <a:cs typeface="Roboto"/>
                <a:sym typeface="Roboto"/>
              </a:rPr>
              <a:t>Prime Factorization</a:t>
            </a:r>
            <a:endParaRPr sz="600">
              <a:latin typeface="Roboto"/>
              <a:ea typeface="Roboto"/>
              <a:cs typeface="Roboto"/>
              <a:sym typeface="Roboto"/>
            </a:endParaRPr>
          </a:p>
        </p:txBody>
      </p:sp>
      <p:sp>
        <p:nvSpPr>
          <p:cNvPr id="511" name="Google Shape;511;p68"/>
          <p:cNvSpPr/>
          <p:nvPr/>
        </p:nvSpPr>
        <p:spPr>
          <a:xfrm>
            <a:off x="618925" y="2095950"/>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Graph Coloring</a:t>
            </a:r>
            <a:endParaRPr sz="1000">
              <a:latin typeface="Roboto"/>
              <a:ea typeface="Roboto"/>
              <a:cs typeface="Roboto"/>
              <a:sym typeface="Roboto"/>
            </a:endParaRPr>
          </a:p>
        </p:txBody>
      </p:sp>
      <p:sp>
        <p:nvSpPr>
          <p:cNvPr id="512" name="Google Shape;512;p68"/>
          <p:cNvSpPr/>
          <p:nvPr/>
        </p:nvSpPr>
        <p:spPr>
          <a:xfrm>
            <a:off x="618925" y="59287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latin typeface="Roboto"/>
                <a:ea typeface="Roboto"/>
                <a:cs typeface="Roboto"/>
                <a:sym typeface="Roboto"/>
              </a:rPr>
              <a:t>Independent Set</a:t>
            </a:r>
            <a:endParaRPr sz="600">
              <a:latin typeface="Roboto"/>
              <a:ea typeface="Roboto"/>
              <a:cs typeface="Roboto"/>
              <a:sym typeface="Roboto"/>
            </a:endParaRPr>
          </a:p>
        </p:txBody>
      </p:sp>
      <p:sp>
        <p:nvSpPr>
          <p:cNvPr id="513" name="Google Shape;513;p68"/>
          <p:cNvSpPr/>
          <p:nvPr/>
        </p:nvSpPr>
        <p:spPr>
          <a:xfrm>
            <a:off x="2876400" y="59287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Longest Path</a:t>
            </a:r>
            <a:endParaRPr sz="1000">
              <a:latin typeface="Roboto"/>
              <a:ea typeface="Roboto"/>
              <a:cs typeface="Roboto"/>
              <a:sym typeface="Roboto"/>
            </a:endParaRPr>
          </a:p>
        </p:txBody>
      </p:sp>
      <p:sp>
        <p:nvSpPr>
          <p:cNvPr id="514" name="Google Shape;514;p68"/>
          <p:cNvSpPr/>
          <p:nvPr/>
        </p:nvSpPr>
        <p:spPr>
          <a:xfrm>
            <a:off x="5133875" y="59287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Roboto"/>
                <a:ea typeface="Roboto"/>
                <a:cs typeface="Roboto"/>
                <a:sym typeface="Roboto"/>
              </a:rPr>
              <a:t>Sudoku</a:t>
            </a:r>
            <a:endParaRPr sz="1100">
              <a:latin typeface="Roboto"/>
              <a:ea typeface="Roboto"/>
              <a:cs typeface="Roboto"/>
              <a:sym typeface="Roboto"/>
            </a:endParaRPr>
          </a:p>
        </p:txBody>
      </p:sp>
      <p:cxnSp>
        <p:nvCxnSpPr>
          <p:cNvPr id="515" name="Google Shape;515;p68"/>
          <p:cNvCxnSpPr>
            <a:stCxn id="514" idx="3"/>
            <a:endCxn id="504" idx="7"/>
          </p:cNvCxnSpPr>
          <p:nvPr/>
        </p:nvCxnSpPr>
        <p:spPr>
          <a:xfrm flipH="1">
            <a:off x="4908434" y="1405116"/>
            <a:ext cx="364800" cy="830100"/>
          </a:xfrm>
          <a:prstGeom prst="straightConnector1">
            <a:avLst/>
          </a:prstGeom>
          <a:noFill/>
          <a:ln cap="flat" cmpd="sng" w="38100">
            <a:solidFill>
              <a:schemeClr val="dk1"/>
            </a:solidFill>
            <a:prstDash val="solid"/>
            <a:round/>
            <a:headEnd len="med" w="med" type="none"/>
            <a:tailEnd len="med" w="med" type="triangle"/>
          </a:ln>
        </p:spPr>
      </p:cxnSp>
      <p:cxnSp>
        <p:nvCxnSpPr>
          <p:cNvPr id="516" name="Google Shape;516;p68"/>
          <p:cNvCxnSpPr>
            <a:stCxn id="513" idx="5"/>
            <a:endCxn id="504" idx="1"/>
          </p:cNvCxnSpPr>
          <p:nvPr/>
        </p:nvCxnSpPr>
        <p:spPr>
          <a:xfrm>
            <a:off x="3688641" y="1405116"/>
            <a:ext cx="546900" cy="830100"/>
          </a:xfrm>
          <a:prstGeom prst="straightConnector1">
            <a:avLst/>
          </a:prstGeom>
          <a:noFill/>
          <a:ln cap="flat" cmpd="sng" w="38100">
            <a:solidFill>
              <a:schemeClr val="dk1"/>
            </a:solidFill>
            <a:prstDash val="solid"/>
            <a:round/>
            <a:headEnd len="med" w="med" type="none"/>
            <a:tailEnd len="med" w="med" type="triangle"/>
          </a:ln>
        </p:spPr>
      </p:cxnSp>
      <p:cxnSp>
        <p:nvCxnSpPr>
          <p:cNvPr id="517" name="Google Shape;517;p68"/>
          <p:cNvCxnSpPr>
            <a:stCxn id="505" idx="3"/>
            <a:endCxn id="504" idx="6"/>
          </p:cNvCxnSpPr>
          <p:nvPr/>
        </p:nvCxnSpPr>
        <p:spPr>
          <a:xfrm flipH="1">
            <a:off x="5047909" y="1405116"/>
            <a:ext cx="2482800" cy="1166700"/>
          </a:xfrm>
          <a:prstGeom prst="straightConnector1">
            <a:avLst/>
          </a:prstGeom>
          <a:noFill/>
          <a:ln cap="flat" cmpd="sng" w="38100">
            <a:solidFill>
              <a:schemeClr val="dk1"/>
            </a:solidFill>
            <a:prstDash val="solid"/>
            <a:round/>
            <a:headEnd len="med" w="med" type="none"/>
            <a:tailEnd len="med" w="med" type="triangle"/>
          </a:ln>
        </p:spPr>
      </p:cxnSp>
      <p:cxnSp>
        <p:nvCxnSpPr>
          <p:cNvPr id="518" name="Google Shape;518;p68"/>
          <p:cNvCxnSpPr>
            <a:stCxn id="506" idx="2"/>
            <a:endCxn id="504" idx="6"/>
          </p:cNvCxnSpPr>
          <p:nvPr/>
        </p:nvCxnSpPr>
        <p:spPr>
          <a:xfrm rot="10800000">
            <a:off x="5047750" y="2571750"/>
            <a:ext cx="2343600" cy="0"/>
          </a:xfrm>
          <a:prstGeom prst="straightConnector1">
            <a:avLst/>
          </a:prstGeom>
          <a:noFill/>
          <a:ln cap="flat" cmpd="sng" w="38100">
            <a:solidFill>
              <a:schemeClr val="dk1"/>
            </a:solidFill>
            <a:prstDash val="solid"/>
            <a:round/>
            <a:headEnd len="med" w="med" type="none"/>
            <a:tailEnd len="med" w="med" type="triangle"/>
          </a:ln>
        </p:spPr>
      </p:cxnSp>
      <p:cxnSp>
        <p:nvCxnSpPr>
          <p:cNvPr id="519" name="Google Shape;519;p68"/>
          <p:cNvCxnSpPr>
            <a:stCxn id="507" idx="1"/>
            <a:endCxn id="504" idx="6"/>
          </p:cNvCxnSpPr>
          <p:nvPr/>
        </p:nvCxnSpPr>
        <p:spPr>
          <a:xfrm rot="10800000">
            <a:off x="5047909" y="2571684"/>
            <a:ext cx="2482800" cy="1166700"/>
          </a:xfrm>
          <a:prstGeom prst="straightConnector1">
            <a:avLst/>
          </a:prstGeom>
          <a:noFill/>
          <a:ln cap="flat" cmpd="sng" w="38100">
            <a:solidFill>
              <a:schemeClr val="dk1"/>
            </a:solidFill>
            <a:prstDash val="solid"/>
            <a:round/>
            <a:headEnd len="med" w="med" type="none"/>
            <a:tailEnd len="med" w="med" type="triangle"/>
          </a:ln>
        </p:spPr>
      </p:cxnSp>
      <p:cxnSp>
        <p:nvCxnSpPr>
          <p:cNvPr id="520" name="Google Shape;520;p68"/>
          <p:cNvCxnSpPr>
            <a:stCxn id="508" idx="1"/>
            <a:endCxn id="504" idx="5"/>
          </p:cNvCxnSpPr>
          <p:nvPr/>
        </p:nvCxnSpPr>
        <p:spPr>
          <a:xfrm rot="10800000">
            <a:off x="4908434" y="2908284"/>
            <a:ext cx="364800" cy="830100"/>
          </a:xfrm>
          <a:prstGeom prst="straightConnector1">
            <a:avLst/>
          </a:prstGeom>
          <a:noFill/>
          <a:ln cap="flat" cmpd="sng" w="38100">
            <a:solidFill>
              <a:schemeClr val="dk1"/>
            </a:solidFill>
            <a:prstDash val="solid"/>
            <a:round/>
            <a:headEnd len="med" w="med" type="none"/>
            <a:tailEnd len="med" w="med" type="triangle"/>
          </a:ln>
        </p:spPr>
      </p:cxnSp>
      <p:cxnSp>
        <p:nvCxnSpPr>
          <p:cNvPr id="521" name="Google Shape;521;p68"/>
          <p:cNvCxnSpPr>
            <a:stCxn id="509" idx="7"/>
            <a:endCxn id="504" idx="3"/>
          </p:cNvCxnSpPr>
          <p:nvPr/>
        </p:nvCxnSpPr>
        <p:spPr>
          <a:xfrm flipH="1" rot="10800000">
            <a:off x="3688641" y="2908284"/>
            <a:ext cx="546900" cy="830100"/>
          </a:xfrm>
          <a:prstGeom prst="straightConnector1">
            <a:avLst/>
          </a:prstGeom>
          <a:noFill/>
          <a:ln cap="flat" cmpd="sng" w="38100">
            <a:solidFill>
              <a:schemeClr val="dk1"/>
            </a:solidFill>
            <a:prstDash val="solid"/>
            <a:round/>
            <a:headEnd len="med" w="med" type="none"/>
            <a:tailEnd len="med" w="med" type="triangle"/>
          </a:ln>
        </p:spPr>
      </p:cxnSp>
      <p:cxnSp>
        <p:nvCxnSpPr>
          <p:cNvPr id="522" name="Google Shape;522;p68"/>
          <p:cNvCxnSpPr>
            <a:stCxn id="510" idx="7"/>
            <a:endCxn id="504" idx="2"/>
          </p:cNvCxnSpPr>
          <p:nvPr/>
        </p:nvCxnSpPr>
        <p:spPr>
          <a:xfrm flipH="1" rot="10800000">
            <a:off x="1431166" y="2571684"/>
            <a:ext cx="2664900" cy="1166700"/>
          </a:xfrm>
          <a:prstGeom prst="straightConnector1">
            <a:avLst/>
          </a:prstGeom>
          <a:noFill/>
          <a:ln cap="flat" cmpd="sng" w="38100">
            <a:solidFill>
              <a:schemeClr val="dk1"/>
            </a:solidFill>
            <a:prstDash val="solid"/>
            <a:round/>
            <a:headEnd len="med" w="med" type="none"/>
            <a:tailEnd len="med" w="med" type="triangle"/>
          </a:ln>
        </p:spPr>
      </p:cxnSp>
      <p:cxnSp>
        <p:nvCxnSpPr>
          <p:cNvPr id="523" name="Google Shape;523;p68"/>
          <p:cNvCxnSpPr>
            <a:stCxn id="511" idx="6"/>
            <a:endCxn id="504" idx="2"/>
          </p:cNvCxnSpPr>
          <p:nvPr/>
        </p:nvCxnSpPr>
        <p:spPr>
          <a:xfrm>
            <a:off x="1570525" y="2571750"/>
            <a:ext cx="2525700" cy="0"/>
          </a:xfrm>
          <a:prstGeom prst="straightConnector1">
            <a:avLst/>
          </a:prstGeom>
          <a:noFill/>
          <a:ln cap="flat" cmpd="sng" w="38100">
            <a:solidFill>
              <a:schemeClr val="dk1"/>
            </a:solidFill>
            <a:prstDash val="solid"/>
            <a:round/>
            <a:headEnd len="med" w="med" type="none"/>
            <a:tailEnd len="med" w="med" type="triangle"/>
          </a:ln>
        </p:spPr>
      </p:cxnSp>
      <p:cxnSp>
        <p:nvCxnSpPr>
          <p:cNvPr id="524" name="Google Shape;524;p68"/>
          <p:cNvCxnSpPr>
            <a:stCxn id="512" idx="5"/>
            <a:endCxn id="504" idx="2"/>
          </p:cNvCxnSpPr>
          <p:nvPr/>
        </p:nvCxnSpPr>
        <p:spPr>
          <a:xfrm>
            <a:off x="1431166" y="1405116"/>
            <a:ext cx="2664900" cy="1166700"/>
          </a:xfrm>
          <a:prstGeom prst="straightConnector1">
            <a:avLst/>
          </a:prstGeom>
          <a:noFill/>
          <a:ln cap="flat" cmpd="sng" w="38100">
            <a:solidFill>
              <a:schemeClr val="dk1"/>
            </a:solidFill>
            <a:prstDash val="solid"/>
            <a:round/>
            <a:headEnd len="med" w="med" type="none"/>
            <a:tailEnd len="med" w="med" type="triangle"/>
          </a:ln>
        </p:spPr>
      </p:cxnSp>
      <p:sp>
        <p:nvSpPr>
          <p:cNvPr id="525" name="Google Shape;525;p68"/>
          <p:cNvSpPr txBox="1"/>
          <p:nvPr/>
        </p:nvSpPr>
        <p:spPr>
          <a:xfrm>
            <a:off x="6428925" y="4669000"/>
            <a:ext cx="26649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Green problems are in P</a:t>
            </a:r>
            <a:endParaRPr sz="1800">
              <a:solidFill>
                <a:schemeClr val="dk1"/>
              </a:solidFill>
              <a:latin typeface="Roboto"/>
              <a:ea typeface="Roboto"/>
              <a:cs typeface="Roboto"/>
              <a:sym typeface="Roboto"/>
            </a:endParaRPr>
          </a:p>
        </p:txBody>
      </p:sp>
      <p:sp>
        <p:nvSpPr>
          <p:cNvPr id="526" name="Google Shape;526;p68"/>
          <p:cNvSpPr txBox="1"/>
          <p:nvPr/>
        </p:nvSpPr>
        <p:spPr>
          <a:xfrm>
            <a:off x="835850" y="4669000"/>
            <a:ext cx="3645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Pink </a:t>
            </a:r>
            <a:r>
              <a:rPr lang="en" sz="1800">
                <a:solidFill>
                  <a:schemeClr val="dk1"/>
                </a:solidFill>
                <a:latin typeface="Roboto"/>
                <a:ea typeface="Roboto"/>
                <a:cs typeface="Roboto"/>
                <a:sym typeface="Roboto"/>
              </a:rPr>
              <a:t>problems are NP-complete</a:t>
            </a:r>
            <a:endParaRPr sz="1800">
              <a:solidFill>
                <a:schemeClr val="dk1"/>
              </a:solidFill>
              <a:latin typeface="Roboto"/>
              <a:ea typeface="Roboto"/>
              <a:cs typeface="Roboto"/>
              <a:sym typeface="Roboto"/>
            </a:endParaRPr>
          </a:p>
        </p:txBody>
      </p:sp>
      <p:cxnSp>
        <p:nvCxnSpPr>
          <p:cNvPr id="527" name="Google Shape;527;p68"/>
          <p:cNvCxnSpPr>
            <a:stCxn id="509" idx="6"/>
            <a:endCxn id="508" idx="2"/>
          </p:cNvCxnSpPr>
          <p:nvPr/>
        </p:nvCxnSpPr>
        <p:spPr>
          <a:xfrm>
            <a:off x="3828000" y="407482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28" name="Google Shape;528;p68"/>
          <p:cNvCxnSpPr>
            <a:stCxn id="508" idx="6"/>
            <a:endCxn id="507" idx="2"/>
          </p:cNvCxnSpPr>
          <p:nvPr/>
        </p:nvCxnSpPr>
        <p:spPr>
          <a:xfrm>
            <a:off x="6085475" y="407482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29" name="Google Shape;529;p68"/>
          <p:cNvCxnSpPr>
            <a:stCxn id="506" idx="4"/>
            <a:endCxn id="507" idx="0"/>
          </p:cNvCxnSpPr>
          <p:nvPr/>
        </p:nvCxnSpPr>
        <p:spPr>
          <a:xfrm>
            <a:off x="7867150" y="3047550"/>
            <a:ext cx="0" cy="551400"/>
          </a:xfrm>
          <a:prstGeom prst="straightConnector1">
            <a:avLst/>
          </a:prstGeom>
          <a:noFill/>
          <a:ln cap="flat" cmpd="sng" w="38100">
            <a:solidFill>
              <a:schemeClr val="dk1"/>
            </a:solidFill>
            <a:prstDash val="solid"/>
            <a:round/>
            <a:headEnd len="med" w="med" type="triangle"/>
            <a:tailEnd len="med" w="med" type="triangle"/>
          </a:ln>
        </p:spPr>
      </p:cxnSp>
      <p:cxnSp>
        <p:nvCxnSpPr>
          <p:cNvPr id="530" name="Google Shape;530;p68"/>
          <p:cNvCxnSpPr>
            <a:stCxn id="508" idx="7"/>
            <a:endCxn id="506" idx="3"/>
          </p:cNvCxnSpPr>
          <p:nvPr/>
        </p:nvCxnSpPr>
        <p:spPr>
          <a:xfrm flipH="1" rot="10800000">
            <a:off x="5946116" y="2908284"/>
            <a:ext cx="15846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31" name="Google Shape;531;p68"/>
          <p:cNvCxnSpPr>
            <a:stCxn id="509" idx="7"/>
            <a:endCxn id="506" idx="3"/>
          </p:cNvCxnSpPr>
          <p:nvPr/>
        </p:nvCxnSpPr>
        <p:spPr>
          <a:xfrm flipH="1" rot="10800000">
            <a:off x="3688641" y="2908284"/>
            <a:ext cx="3842100" cy="830100"/>
          </a:xfrm>
          <a:prstGeom prst="straightConnector1">
            <a:avLst/>
          </a:prstGeom>
          <a:noFill/>
          <a:ln cap="flat" cmpd="sng" w="38100">
            <a:solidFill>
              <a:schemeClr val="dk1"/>
            </a:solidFill>
            <a:prstDash val="solid"/>
            <a:round/>
            <a:headEnd len="med" w="med" type="triangle"/>
            <a:tailEnd len="med" w="med" type="triangl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Even More</a:t>
            </a:r>
            <a:r>
              <a:rPr lang="en"/>
              <a:t> Shocking Fact</a:t>
            </a:r>
            <a:endParaRPr/>
          </a:p>
        </p:txBody>
      </p:sp>
      <p:sp>
        <p:nvSpPr>
          <p:cNvPr id="537" name="Google Shape;537;p69"/>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Amazingly, SAT also can reduce to other problems in NP:</a:t>
            </a:r>
            <a:endParaRPr/>
          </a:p>
          <a:p>
            <a:pPr indent="0" lvl="0" marL="0" rtl="0" algn="l">
              <a:spcBef>
                <a:spcPts val="600"/>
              </a:spcBef>
              <a:spcAft>
                <a:spcPts val="0"/>
              </a:spcAft>
              <a:buNone/>
            </a:pPr>
            <a:r>
              <a:rPr lang="en"/>
              <a:t>SAT reduces to 3-SAT (SAT with some restriction on the boolean formula)</a:t>
            </a:r>
            <a:endParaRPr/>
          </a:p>
          <a:p>
            <a:pPr indent="0" lvl="0" marL="0" rtl="0" algn="l">
              <a:spcBef>
                <a:spcPts val="600"/>
              </a:spcBef>
              <a:spcAft>
                <a:spcPts val="0"/>
              </a:spcAft>
              <a:buNone/>
            </a:pPr>
            <a:r>
              <a:rPr lang="en"/>
              <a:t>SAT reduces to Independent Set </a:t>
            </a:r>
            <a:endParaRPr/>
          </a:p>
          <a:p>
            <a:pPr indent="0" lvl="0" marL="0" rtl="0" algn="l">
              <a:spcBef>
                <a:spcPts val="600"/>
              </a:spcBef>
              <a:spcAft>
                <a:spcPts val="0"/>
              </a:spcAft>
              <a:buNone/>
            </a:pPr>
            <a:r>
              <a:rPr lang="en"/>
              <a:t>3-SAT reduces to Graph Coloring</a:t>
            </a:r>
            <a:endParaRPr/>
          </a:p>
          <a:p>
            <a:pPr indent="0" lvl="0" marL="0" rtl="0" algn="l">
              <a:spcBef>
                <a:spcPts val="600"/>
              </a:spcBef>
              <a:spcAft>
                <a:spcPts val="0"/>
              </a:spcAft>
              <a:buNone/>
            </a:pPr>
            <a:r>
              <a:rPr lang="en"/>
              <a:t>Graph Coloring reduces to Exact Cover</a:t>
            </a:r>
            <a:endParaRPr/>
          </a:p>
          <a:p>
            <a:pPr indent="0" lvl="0" marL="0" rtl="0" algn="l">
              <a:spcBef>
                <a:spcPts val="600"/>
              </a:spcBef>
              <a:spcAft>
                <a:spcPts val="0"/>
              </a:spcAft>
              <a:buNone/>
            </a:pPr>
            <a:r>
              <a:rPr lang="en"/>
              <a:t>Exact Cover </a:t>
            </a:r>
            <a:r>
              <a:rPr lang="en"/>
              <a:t>reduces to Knapsack</a:t>
            </a:r>
            <a:endParaRPr/>
          </a:p>
          <a:p>
            <a:pPr indent="0" lvl="0" marL="0" rtl="0" algn="l">
              <a:spcBef>
                <a:spcPts val="600"/>
              </a:spcBef>
              <a:spcAft>
                <a:spcPts val="0"/>
              </a:spcAft>
              <a:buNone/>
            </a:pPr>
            <a:r>
              <a:rPr lang="en"/>
              <a:t>Independent Set reduces to Vertex Cover reduces to Hamilton Circuit reduces to Longest Path</a:t>
            </a:r>
            <a:endParaRPr/>
          </a:p>
          <a:p>
            <a:pPr indent="0" lvl="0" marL="0" rtl="0" algn="l">
              <a:spcBef>
                <a:spcPts val="600"/>
              </a:spcBef>
              <a:spcAft>
                <a:spcPts val="0"/>
              </a:spcAft>
              <a:buNone/>
            </a:pPr>
            <a:r>
              <a:rPr lang="en"/>
              <a:t>A complex sequence of problems shows that 3-SAT reduces to Sudoku</a:t>
            </a:r>
            <a:endParaRPr/>
          </a:p>
          <a:p>
            <a:pPr indent="0" lvl="0" marL="0" rtl="0" algn="l">
              <a:spcBef>
                <a:spcPts val="600"/>
              </a:spcBef>
              <a:spcAft>
                <a:spcPts val="0"/>
              </a:spcAft>
              <a:buNone/>
            </a:pPr>
            <a:r>
              <a:rPr lang="en"/>
              <a:t>Prime Factorization is NOT currently known to be NP-complete.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7">
                                            <p:txEl>
                                              <p:pRg end="11" st="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7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Reductions Graph</a:t>
            </a:r>
            <a:endParaRPr/>
          </a:p>
        </p:txBody>
      </p:sp>
      <p:sp>
        <p:nvSpPr>
          <p:cNvPr id="543" name="Google Shape;543;p70"/>
          <p:cNvSpPr/>
          <p:nvPr/>
        </p:nvSpPr>
        <p:spPr>
          <a:xfrm>
            <a:off x="4096200" y="2095950"/>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SAT</a:t>
            </a:r>
            <a:endParaRPr sz="2100">
              <a:latin typeface="Roboto"/>
              <a:ea typeface="Roboto"/>
              <a:cs typeface="Roboto"/>
              <a:sym typeface="Roboto"/>
            </a:endParaRPr>
          </a:p>
        </p:txBody>
      </p:sp>
      <p:sp>
        <p:nvSpPr>
          <p:cNvPr id="544" name="Google Shape;544;p70"/>
          <p:cNvSpPr/>
          <p:nvPr/>
        </p:nvSpPr>
        <p:spPr>
          <a:xfrm>
            <a:off x="7391350" y="592875"/>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Roboto"/>
                <a:ea typeface="Roboto"/>
                <a:cs typeface="Roboto"/>
                <a:sym typeface="Roboto"/>
              </a:rPr>
              <a:t>Knapsack</a:t>
            </a:r>
            <a:endParaRPr sz="800">
              <a:latin typeface="Roboto"/>
              <a:ea typeface="Roboto"/>
              <a:cs typeface="Roboto"/>
              <a:sym typeface="Roboto"/>
            </a:endParaRPr>
          </a:p>
        </p:txBody>
      </p:sp>
      <p:sp>
        <p:nvSpPr>
          <p:cNvPr id="545" name="Google Shape;545;p70"/>
          <p:cNvSpPr/>
          <p:nvPr/>
        </p:nvSpPr>
        <p:spPr>
          <a:xfrm>
            <a:off x="7391350" y="2095950"/>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Prime</a:t>
            </a:r>
            <a:endParaRPr>
              <a:latin typeface="Roboto"/>
              <a:ea typeface="Roboto"/>
              <a:cs typeface="Roboto"/>
              <a:sym typeface="Roboto"/>
            </a:endParaRPr>
          </a:p>
        </p:txBody>
      </p:sp>
      <p:sp>
        <p:nvSpPr>
          <p:cNvPr id="546" name="Google Shape;546;p70"/>
          <p:cNvSpPr/>
          <p:nvPr/>
        </p:nvSpPr>
        <p:spPr>
          <a:xfrm>
            <a:off x="7391350"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Shortest Path</a:t>
            </a:r>
            <a:endParaRPr sz="1000">
              <a:latin typeface="Roboto"/>
              <a:ea typeface="Roboto"/>
              <a:cs typeface="Roboto"/>
              <a:sym typeface="Roboto"/>
            </a:endParaRPr>
          </a:p>
        </p:txBody>
      </p:sp>
      <p:sp>
        <p:nvSpPr>
          <p:cNvPr id="547" name="Google Shape;547;p70"/>
          <p:cNvSpPr/>
          <p:nvPr/>
        </p:nvSpPr>
        <p:spPr>
          <a:xfrm>
            <a:off x="5133875"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Roboto"/>
                <a:ea typeface="Roboto"/>
                <a:cs typeface="Roboto"/>
                <a:sym typeface="Roboto"/>
              </a:rPr>
              <a:t>Sorted</a:t>
            </a:r>
            <a:endParaRPr sz="1300">
              <a:latin typeface="Roboto"/>
              <a:ea typeface="Roboto"/>
              <a:cs typeface="Roboto"/>
              <a:sym typeface="Roboto"/>
            </a:endParaRPr>
          </a:p>
        </p:txBody>
      </p:sp>
      <p:sp>
        <p:nvSpPr>
          <p:cNvPr id="548" name="Google Shape;548;p70"/>
          <p:cNvSpPr/>
          <p:nvPr/>
        </p:nvSpPr>
        <p:spPr>
          <a:xfrm>
            <a:off x="2876400" y="3599025"/>
            <a:ext cx="951600" cy="951600"/>
          </a:xfrm>
          <a:prstGeom prst="ellipse">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oboto"/>
                <a:ea typeface="Roboto"/>
                <a:cs typeface="Roboto"/>
                <a:sym typeface="Roboto"/>
              </a:rPr>
              <a:t>MST</a:t>
            </a:r>
            <a:endParaRPr sz="1800">
              <a:latin typeface="Roboto"/>
              <a:ea typeface="Roboto"/>
              <a:cs typeface="Roboto"/>
              <a:sym typeface="Roboto"/>
            </a:endParaRPr>
          </a:p>
        </p:txBody>
      </p:sp>
      <p:sp>
        <p:nvSpPr>
          <p:cNvPr id="549" name="Google Shape;549;p70"/>
          <p:cNvSpPr/>
          <p:nvPr/>
        </p:nvSpPr>
        <p:spPr>
          <a:xfrm>
            <a:off x="618925" y="3599025"/>
            <a:ext cx="951600" cy="9516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latin typeface="Roboto"/>
                <a:ea typeface="Roboto"/>
                <a:cs typeface="Roboto"/>
                <a:sym typeface="Roboto"/>
              </a:rPr>
              <a:t>Prime Factorization</a:t>
            </a:r>
            <a:endParaRPr sz="600">
              <a:latin typeface="Roboto"/>
              <a:ea typeface="Roboto"/>
              <a:cs typeface="Roboto"/>
              <a:sym typeface="Roboto"/>
            </a:endParaRPr>
          </a:p>
        </p:txBody>
      </p:sp>
      <p:sp>
        <p:nvSpPr>
          <p:cNvPr id="550" name="Google Shape;550;p70"/>
          <p:cNvSpPr/>
          <p:nvPr/>
        </p:nvSpPr>
        <p:spPr>
          <a:xfrm>
            <a:off x="618925" y="2095950"/>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Graph Coloring</a:t>
            </a:r>
            <a:endParaRPr sz="1000">
              <a:latin typeface="Roboto"/>
              <a:ea typeface="Roboto"/>
              <a:cs typeface="Roboto"/>
              <a:sym typeface="Roboto"/>
            </a:endParaRPr>
          </a:p>
        </p:txBody>
      </p:sp>
      <p:sp>
        <p:nvSpPr>
          <p:cNvPr id="551" name="Google Shape;551;p70"/>
          <p:cNvSpPr/>
          <p:nvPr/>
        </p:nvSpPr>
        <p:spPr>
          <a:xfrm>
            <a:off x="618925" y="592875"/>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latin typeface="Roboto"/>
                <a:ea typeface="Roboto"/>
                <a:cs typeface="Roboto"/>
                <a:sym typeface="Roboto"/>
              </a:rPr>
              <a:t>Independent Set</a:t>
            </a:r>
            <a:endParaRPr sz="600">
              <a:latin typeface="Roboto"/>
              <a:ea typeface="Roboto"/>
              <a:cs typeface="Roboto"/>
              <a:sym typeface="Roboto"/>
            </a:endParaRPr>
          </a:p>
        </p:txBody>
      </p:sp>
      <p:sp>
        <p:nvSpPr>
          <p:cNvPr id="552" name="Google Shape;552;p70"/>
          <p:cNvSpPr/>
          <p:nvPr/>
        </p:nvSpPr>
        <p:spPr>
          <a:xfrm>
            <a:off x="2876400" y="592875"/>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Longest Path</a:t>
            </a:r>
            <a:endParaRPr sz="1000">
              <a:latin typeface="Roboto"/>
              <a:ea typeface="Roboto"/>
              <a:cs typeface="Roboto"/>
              <a:sym typeface="Roboto"/>
            </a:endParaRPr>
          </a:p>
        </p:txBody>
      </p:sp>
      <p:sp>
        <p:nvSpPr>
          <p:cNvPr id="553" name="Google Shape;553;p70"/>
          <p:cNvSpPr/>
          <p:nvPr/>
        </p:nvSpPr>
        <p:spPr>
          <a:xfrm>
            <a:off x="5133875" y="592875"/>
            <a:ext cx="951600" cy="951600"/>
          </a:xfrm>
          <a:prstGeom prst="ellipse">
            <a:avLst/>
          </a:prstGeom>
          <a:solidFill>
            <a:srgbClr val="FF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Roboto"/>
                <a:ea typeface="Roboto"/>
                <a:cs typeface="Roboto"/>
                <a:sym typeface="Roboto"/>
              </a:rPr>
              <a:t>Sudoku</a:t>
            </a:r>
            <a:endParaRPr sz="1100">
              <a:latin typeface="Roboto"/>
              <a:ea typeface="Roboto"/>
              <a:cs typeface="Roboto"/>
              <a:sym typeface="Roboto"/>
            </a:endParaRPr>
          </a:p>
        </p:txBody>
      </p:sp>
      <p:cxnSp>
        <p:nvCxnSpPr>
          <p:cNvPr id="554" name="Google Shape;554;p70"/>
          <p:cNvCxnSpPr>
            <a:stCxn id="553" idx="3"/>
            <a:endCxn id="543" idx="7"/>
          </p:cNvCxnSpPr>
          <p:nvPr/>
        </p:nvCxnSpPr>
        <p:spPr>
          <a:xfrm flipH="1">
            <a:off x="4908434" y="1405116"/>
            <a:ext cx="3648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55" name="Google Shape;555;p70"/>
          <p:cNvCxnSpPr>
            <a:stCxn id="552" idx="5"/>
            <a:endCxn id="543" idx="1"/>
          </p:cNvCxnSpPr>
          <p:nvPr/>
        </p:nvCxnSpPr>
        <p:spPr>
          <a:xfrm>
            <a:off x="3688641" y="1405116"/>
            <a:ext cx="5469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56" name="Google Shape;556;p70"/>
          <p:cNvCxnSpPr>
            <a:stCxn id="544" idx="3"/>
            <a:endCxn id="543" idx="6"/>
          </p:cNvCxnSpPr>
          <p:nvPr/>
        </p:nvCxnSpPr>
        <p:spPr>
          <a:xfrm flipH="1">
            <a:off x="5047909" y="1405116"/>
            <a:ext cx="2482800" cy="1166700"/>
          </a:xfrm>
          <a:prstGeom prst="straightConnector1">
            <a:avLst/>
          </a:prstGeom>
          <a:noFill/>
          <a:ln cap="flat" cmpd="sng" w="38100">
            <a:solidFill>
              <a:schemeClr val="dk1"/>
            </a:solidFill>
            <a:prstDash val="solid"/>
            <a:round/>
            <a:headEnd len="med" w="med" type="triangle"/>
            <a:tailEnd len="med" w="med" type="triangle"/>
          </a:ln>
        </p:spPr>
      </p:cxnSp>
      <p:cxnSp>
        <p:nvCxnSpPr>
          <p:cNvPr id="557" name="Google Shape;557;p70"/>
          <p:cNvCxnSpPr>
            <a:stCxn id="545" idx="2"/>
            <a:endCxn id="543" idx="6"/>
          </p:cNvCxnSpPr>
          <p:nvPr/>
        </p:nvCxnSpPr>
        <p:spPr>
          <a:xfrm rot="10800000">
            <a:off x="5047750" y="2571750"/>
            <a:ext cx="2343600" cy="0"/>
          </a:xfrm>
          <a:prstGeom prst="straightConnector1">
            <a:avLst/>
          </a:prstGeom>
          <a:noFill/>
          <a:ln cap="flat" cmpd="sng" w="38100">
            <a:solidFill>
              <a:schemeClr val="dk1"/>
            </a:solidFill>
            <a:prstDash val="solid"/>
            <a:round/>
            <a:headEnd len="med" w="med" type="none"/>
            <a:tailEnd len="med" w="med" type="triangle"/>
          </a:ln>
        </p:spPr>
      </p:cxnSp>
      <p:cxnSp>
        <p:nvCxnSpPr>
          <p:cNvPr id="558" name="Google Shape;558;p70"/>
          <p:cNvCxnSpPr>
            <a:stCxn id="546" idx="1"/>
            <a:endCxn id="543" idx="6"/>
          </p:cNvCxnSpPr>
          <p:nvPr/>
        </p:nvCxnSpPr>
        <p:spPr>
          <a:xfrm rot="10800000">
            <a:off x="5047909" y="2571684"/>
            <a:ext cx="2482800" cy="1166700"/>
          </a:xfrm>
          <a:prstGeom prst="straightConnector1">
            <a:avLst/>
          </a:prstGeom>
          <a:noFill/>
          <a:ln cap="flat" cmpd="sng" w="38100">
            <a:solidFill>
              <a:schemeClr val="dk1"/>
            </a:solidFill>
            <a:prstDash val="solid"/>
            <a:round/>
            <a:headEnd len="med" w="med" type="none"/>
            <a:tailEnd len="med" w="med" type="triangle"/>
          </a:ln>
        </p:spPr>
      </p:cxnSp>
      <p:cxnSp>
        <p:nvCxnSpPr>
          <p:cNvPr id="559" name="Google Shape;559;p70"/>
          <p:cNvCxnSpPr>
            <a:stCxn id="547" idx="1"/>
            <a:endCxn id="543" idx="5"/>
          </p:cNvCxnSpPr>
          <p:nvPr/>
        </p:nvCxnSpPr>
        <p:spPr>
          <a:xfrm rot="10800000">
            <a:off x="4908434" y="2908284"/>
            <a:ext cx="364800" cy="830100"/>
          </a:xfrm>
          <a:prstGeom prst="straightConnector1">
            <a:avLst/>
          </a:prstGeom>
          <a:noFill/>
          <a:ln cap="flat" cmpd="sng" w="38100">
            <a:solidFill>
              <a:schemeClr val="dk1"/>
            </a:solidFill>
            <a:prstDash val="solid"/>
            <a:round/>
            <a:headEnd len="med" w="med" type="none"/>
            <a:tailEnd len="med" w="med" type="triangle"/>
          </a:ln>
        </p:spPr>
      </p:cxnSp>
      <p:cxnSp>
        <p:nvCxnSpPr>
          <p:cNvPr id="560" name="Google Shape;560;p70"/>
          <p:cNvCxnSpPr>
            <a:stCxn id="548" idx="7"/>
            <a:endCxn id="543" idx="3"/>
          </p:cNvCxnSpPr>
          <p:nvPr/>
        </p:nvCxnSpPr>
        <p:spPr>
          <a:xfrm flipH="1" rot="10800000">
            <a:off x="3688641" y="2908284"/>
            <a:ext cx="546900" cy="830100"/>
          </a:xfrm>
          <a:prstGeom prst="straightConnector1">
            <a:avLst/>
          </a:prstGeom>
          <a:noFill/>
          <a:ln cap="flat" cmpd="sng" w="38100">
            <a:solidFill>
              <a:schemeClr val="dk1"/>
            </a:solidFill>
            <a:prstDash val="solid"/>
            <a:round/>
            <a:headEnd len="med" w="med" type="none"/>
            <a:tailEnd len="med" w="med" type="triangle"/>
          </a:ln>
        </p:spPr>
      </p:cxnSp>
      <p:cxnSp>
        <p:nvCxnSpPr>
          <p:cNvPr id="561" name="Google Shape;561;p70"/>
          <p:cNvCxnSpPr>
            <a:stCxn id="549" idx="7"/>
            <a:endCxn id="543" idx="2"/>
          </p:cNvCxnSpPr>
          <p:nvPr/>
        </p:nvCxnSpPr>
        <p:spPr>
          <a:xfrm flipH="1" rot="10800000">
            <a:off x="1431166" y="2571684"/>
            <a:ext cx="2664900" cy="1166700"/>
          </a:xfrm>
          <a:prstGeom prst="straightConnector1">
            <a:avLst/>
          </a:prstGeom>
          <a:noFill/>
          <a:ln cap="flat" cmpd="sng" w="38100">
            <a:solidFill>
              <a:schemeClr val="dk1"/>
            </a:solidFill>
            <a:prstDash val="solid"/>
            <a:round/>
            <a:headEnd len="med" w="med" type="none"/>
            <a:tailEnd len="med" w="med" type="triangle"/>
          </a:ln>
        </p:spPr>
      </p:cxnSp>
      <p:cxnSp>
        <p:nvCxnSpPr>
          <p:cNvPr id="562" name="Google Shape;562;p70"/>
          <p:cNvCxnSpPr>
            <a:stCxn id="550" idx="6"/>
            <a:endCxn id="543" idx="2"/>
          </p:cNvCxnSpPr>
          <p:nvPr/>
        </p:nvCxnSpPr>
        <p:spPr>
          <a:xfrm>
            <a:off x="1570525" y="2571750"/>
            <a:ext cx="2525700" cy="0"/>
          </a:xfrm>
          <a:prstGeom prst="straightConnector1">
            <a:avLst/>
          </a:prstGeom>
          <a:noFill/>
          <a:ln cap="flat" cmpd="sng" w="38100">
            <a:solidFill>
              <a:schemeClr val="dk1"/>
            </a:solidFill>
            <a:prstDash val="solid"/>
            <a:round/>
            <a:headEnd len="med" w="med" type="triangle"/>
            <a:tailEnd len="med" w="med" type="triangle"/>
          </a:ln>
        </p:spPr>
      </p:cxnSp>
      <p:cxnSp>
        <p:nvCxnSpPr>
          <p:cNvPr id="563" name="Google Shape;563;p70"/>
          <p:cNvCxnSpPr>
            <a:stCxn id="551" idx="5"/>
            <a:endCxn id="543" idx="2"/>
          </p:cNvCxnSpPr>
          <p:nvPr/>
        </p:nvCxnSpPr>
        <p:spPr>
          <a:xfrm>
            <a:off x="1431166" y="1405116"/>
            <a:ext cx="2664900" cy="1166700"/>
          </a:xfrm>
          <a:prstGeom prst="straightConnector1">
            <a:avLst/>
          </a:prstGeom>
          <a:noFill/>
          <a:ln cap="flat" cmpd="sng" w="38100">
            <a:solidFill>
              <a:schemeClr val="dk1"/>
            </a:solidFill>
            <a:prstDash val="solid"/>
            <a:round/>
            <a:headEnd len="med" w="med" type="triangle"/>
            <a:tailEnd len="med" w="med" type="triangle"/>
          </a:ln>
        </p:spPr>
      </p:cxnSp>
      <p:sp>
        <p:nvSpPr>
          <p:cNvPr id="564" name="Google Shape;564;p70"/>
          <p:cNvSpPr txBox="1"/>
          <p:nvPr/>
        </p:nvSpPr>
        <p:spPr>
          <a:xfrm>
            <a:off x="6428925" y="4669000"/>
            <a:ext cx="26649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Green problems are in P</a:t>
            </a:r>
            <a:endParaRPr sz="1800">
              <a:solidFill>
                <a:schemeClr val="dk1"/>
              </a:solidFill>
              <a:latin typeface="Roboto"/>
              <a:ea typeface="Roboto"/>
              <a:cs typeface="Roboto"/>
              <a:sym typeface="Roboto"/>
            </a:endParaRPr>
          </a:p>
        </p:txBody>
      </p:sp>
      <p:sp>
        <p:nvSpPr>
          <p:cNvPr id="565" name="Google Shape;565;p70"/>
          <p:cNvSpPr txBox="1"/>
          <p:nvPr/>
        </p:nvSpPr>
        <p:spPr>
          <a:xfrm>
            <a:off x="835850" y="4669000"/>
            <a:ext cx="3645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Pink problems are NP-complete</a:t>
            </a:r>
            <a:endParaRPr sz="1800">
              <a:solidFill>
                <a:schemeClr val="dk1"/>
              </a:solidFill>
              <a:latin typeface="Roboto"/>
              <a:ea typeface="Roboto"/>
              <a:cs typeface="Roboto"/>
              <a:sym typeface="Roboto"/>
            </a:endParaRPr>
          </a:p>
        </p:txBody>
      </p:sp>
      <p:cxnSp>
        <p:nvCxnSpPr>
          <p:cNvPr id="566" name="Google Shape;566;p70"/>
          <p:cNvCxnSpPr>
            <a:stCxn id="552" idx="6"/>
            <a:endCxn id="553" idx="2"/>
          </p:cNvCxnSpPr>
          <p:nvPr/>
        </p:nvCxnSpPr>
        <p:spPr>
          <a:xfrm>
            <a:off x="3828000" y="106867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67" name="Google Shape;567;p70"/>
          <p:cNvCxnSpPr>
            <a:stCxn id="553" idx="6"/>
            <a:endCxn id="544" idx="2"/>
          </p:cNvCxnSpPr>
          <p:nvPr/>
        </p:nvCxnSpPr>
        <p:spPr>
          <a:xfrm>
            <a:off x="6085475" y="106867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68" name="Google Shape;568;p70"/>
          <p:cNvCxnSpPr>
            <a:stCxn id="551" idx="6"/>
            <a:endCxn id="552" idx="2"/>
          </p:cNvCxnSpPr>
          <p:nvPr/>
        </p:nvCxnSpPr>
        <p:spPr>
          <a:xfrm>
            <a:off x="1570525" y="106867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69" name="Google Shape;569;p70"/>
          <p:cNvCxnSpPr>
            <a:stCxn id="551" idx="4"/>
            <a:endCxn id="550" idx="0"/>
          </p:cNvCxnSpPr>
          <p:nvPr/>
        </p:nvCxnSpPr>
        <p:spPr>
          <a:xfrm>
            <a:off x="1094725" y="1544475"/>
            <a:ext cx="0" cy="551400"/>
          </a:xfrm>
          <a:prstGeom prst="straightConnector1">
            <a:avLst/>
          </a:prstGeom>
          <a:noFill/>
          <a:ln cap="flat" cmpd="sng" w="38100">
            <a:solidFill>
              <a:schemeClr val="dk1"/>
            </a:solidFill>
            <a:prstDash val="solid"/>
            <a:round/>
            <a:headEnd len="med" w="med" type="triangle"/>
            <a:tailEnd len="med" w="med" type="triangle"/>
          </a:ln>
        </p:spPr>
      </p:cxnSp>
      <p:cxnSp>
        <p:nvCxnSpPr>
          <p:cNvPr id="570" name="Google Shape;570;p70"/>
          <p:cNvCxnSpPr>
            <a:stCxn id="552" idx="3"/>
            <a:endCxn id="550" idx="7"/>
          </p:cNvCxnSpPr>
          <p:nvPr/>
        </p:nvCxnSpPr>
        <p:spPr>
          <a:xfrm flipH="1">
            <a:off x="1431159" y="1405116"/>
            <a:ext cx="15846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71" name="Google Shape;571;p70"/>
          <p:cNvCxnSpPr>
            <a:stCxn id="553" idx="3"/>
            <a:endCxn id="550" idx="7"/>
          </p:cNvCxnSpPr>
          <p:nvPr/>
        </p:nvCxnSpPr>
        <p:spPr>
          <a:xfrm flipH="1">
            <a:off x="1431134" y="1405116"/>
            <a:ext cx="38421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72" name="Google Shape;572;p70"/>
          <p:cNvCxnSpPr>
            <a:stCxn id="550" idx="7"/>
            <a:endCxn id="544" idx="3"/>
          </p:cNvCxnSpPr>
          <p:nvPr/>
        </p:nvCxnSpPr>
        <p:spPr>
          <a:xfrm flipH="1" rot="10800000">
            <a:off x="1431166" y="1405209"/>
            <a:ext cx="60996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73" name="Google Shape;573;p70"/>
          <p:cNvCxnSpPr/>
          <p:nvPr/>
        </p:nvCxnSpPr>
        <p:spPr>
          <a:xfrm>
            <a:off x="3828000" y="407482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74" name="Google Shape;574;p70"/>
          <p:cNvCxnSpPr/>
          <p:nvPr/>
        </p:nvCxnSpPr>
        <p:spPr>
          <a:xfrm>
            <a:off x="6085475" y="4074825"/>
            <a:ext cx="1305900" cy="0"/>
          </a:xfrm>
          <a:prstGeom prst="straightConnector1">
            <a:avLst/>
          </a:prstGeom>
          <a:noFill/>
          <a:ln cap="flat" cmpd="sng" w="38100">
            <a:solidFill>
              <a:schemeClr val="dk1"/>
            </a:solidFill>
            <a:prstDash val="solid"/>
            <a:round/>
            <a:headEnd len="med" w="med" type="triangle"/>
            <a:tailEnd len="med" w="med" type="triangle"/>
          </a:ln>
        </p:spPr>
      </p:cxnSp>
      <p:cxnSp>
        <p:nvCxnSpPr>
          <p:cNvPr id="575" name="Google Shape;575;p70"/>
          <p:cNvCxnSpPr/>
          <p:nvPr/>
        </p:nvCxnSpPr>
        <p:spPr>
          <a:xfrm>
            <a:off x="7867150" y="3047550"/>
            <a:ext cx="0" cy="551400"/>
          </a:xfrm>
          <a:prstGeom prst="straightConnector1">
            <a:avLst/>
          </a:prstGeom>
          <a:noFill/>
          <a:ln cap="flat" cmpd="sng" w="38100">
            <a:solidFill>
              <a:schemeClr val="dk1"/>
            </a:solidFill>
            <a:prstDash val="solid"/>
            <a:round/>
            <a:headEnd len="med" w="med" type="triangle"/>
            <a:tailEnd len="med" w="med" type="triangle"/>
          </a:ln>
        </p:spPr>
      </p:cxnSp>
      <p:cxnSp>
        <p:nvCxnSpPr>
          <p:cNvPr id="576" name="Google Shape;576;p70"/>
          <p:cNvCxnSpPr/>
          <p:nvPr/>
        </p:nvCxnSpPr>
        <p:spPr>
          <a:xfrm flipH="1" rot="10800000">
            <a:off x="5946116" y="2908284"/>
            <a:ext cx="1584600" cy="830100"/>
          </a:xfrm>
          <a:prstGeom prst="straightConnector1">
            <a:avLst/>
          </a:prstGeom>
          <a:noFill/>
          <a:ln cap="flat" cmpd="sng" w="38100">
            <a:solidFill>
              <a:schemeClr val="dk1"/>
            </a:solidFill>
            <a:prstDash val="solid"/>
            <a:round/>
            <a:headEnd len="med" w="med" type="triangle"/>
            <a:tailEnd len="med" w="med" type="triangle"/>
          </a:ln>
        </p:spPr>
      </p:cxnSp>
      <p:cxnSp>
        <p:nvCxnSpPr>
          <p:cNvPr id="577" name="Google Shape;577;p70"/>
          <p:cNvCxnSpPr/>
          <p:nvPr/>
        </p:nvCxnSpPr>
        <p:spPr>
          <a:xfrm flipH="1" rot="10800000">
            <a:off x="3688641" y="2908284"/>
            <a:ext cx="3842100" cy="830100"/>
          </a:xfrm>
          <a:prstGeom prst="straightConnector1">
            <a:avLst/>
          </a:prstGeom>
          <a:noFill/>
          <a:ln cap="flat" cmpd="sng" w="38100">
            <a:solidFill>
              <a:schemeClr val="dk1"/>
            </a:solidFill>
            <a:prstDash val="solid"/>
            <a:round/>
            <a:headEnd len="med" w="med" type="triangle"/>
            <a:tailEnd len="med" w="med" type="triangl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7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set of NP-Complete problems</a:t>
            </a:r>
            <a:endParaRPr/>
          </a:p>
        </p:txBody>
      </p:sp>
      <p:sp>
        <p:nvSpPr>
          <p:cNvPr id="583" name="Google Shape;583;p71"/>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Because of this, any two NP-Complete problems are equivalent under Turing reduction.</a:t>
            </a:r>
            <a:endParaRPr/>
          </a:p>
          <a:p>
            <a:pPr indent="-342900" lvl="0" marL="457200" rtl="0" algn="l">
              <a:spcBef>
                <a:spcPts val="600"/>
              </a:spcBef>
              <a:spcAft>
                <a:spcPts val="0"/>
              </a:spcAft>
              <a:buSzPts val="1800"/>
              <a:buChar char="●"/>
            </a:pPr>
            <a:r>
              <a:rPr lang="en"/>
              <a:t>In other words, the Knapsack problem is actually the same as solving a Sudoku!</a:t>
            </a:r>
            <a:endParaRPr/>
          </a:p>
          <a:p>
            <a:pPr indent="0" lvl="0" marL="0" rtl="0" algn="l">
              <a:spcBef>
                <a:spcPts val="600"/>
              </a:spcBef>
              <a:spcAft>
                <a:spcPts val="0"/>
              </a:spcAft>
              <a:buNone/>
            </a:pPr>
            <a:r>
              <a:rPr lang="en"/>
              <a:t>There are tens of thousands of problems now known to be NP-Complete; many of these problems were independently discovered in completely different fields, well before a proof of NP-Completeness was discovered.</a:t>
            </a:r>
            <a:endParaRPr/>
          </a:p>
          <a:p>
            <a:pPr indent="0" lvl="0" marL="0" rtl="0" algn="l">
              <a:spcBef>
                <a:spcPts val="600"/>
              </a:spcBef>
              <a:spcAft>
                <a:spcPts val="0"/>
              </a:spcAft>
              <a:buNone/>
            </a:pPr>
            <a:r>
              <a:rPr lang="en"/>
              <a:t>If even one of these problems has a reduction to a problem in P (or a polynomial time solution was discovered for it), then </a:t>
            </a:r>
            <a:r>
              <a:rPr b="1" lang="en"/>
              <a:t>every other NP problem will also be solved in polynomial time</a:t>
            </a:r>
            <a:r>
              <a:rPr lang="en"/>
              <a:t>.</a:t>
            </a:r>
            <a:endParaRPr/>
          </a:p>
          <a:p>
            <a:pPr indent="0" lvl="0" marL="0" rtl="0" algn="l">
              <a:spcBef>
                <a:spcPts val="600"/>
              </a:spcBef>
              <a:spcAft>
                <a:spcPts val="0"/>
              </a:spcAft>
              <a:buNone/>
            </a:pPr>
            <a:r>
              <a:rPr lang="en"/>
              <a:t>At this point, no one has found a polynomial-time reduction of any of these problems, but no one has proven that no such reduction exists.</a:t>
            </a:r>
            <a:endParaRPr/>
          </a:p>
          <a:p>
            <a:pPr indent="0" lvl="0" marL="0" rtl="0" algn="l">
              <a:spcBef>
                <a:spcPts val="600"/>
              </a:spcBef>
              <a:spcAft>
                <a:spcPts val="0"/>
              </a:spcAft>
              <a:buNone/>
            </a:pPr>
            <a:r>
              <a:rPr lang="en"/>
              <a:t>This is the </a:t>
            </a:r>
            <a:r>
              <a:rPr b="1" lang="en"/>
              <a:t>P=NP problem</a:t>
            </a:r>
            <a:r>
              <a:rPr lang="en"/>
              <a:t>: Find a Turing reduction from an NP problem to P (P = NP), or prove that no reduction exists (P != NP).</a:t>
            </a:r>
            <a:endParaRPr/>
          </a:p>
          <a:p>
            <a:pPr indent="0" lvl="0" marL="0" rtl="0" algn="l">
              <a:spcBef>
                <a:spcPts val="60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72"/>
          <p:cNvSpPr txBox="1"/>
          <p:nvPr>
            <p:ph idx="2" type="subTitle"/>
          </p:nvPr>
        </p:nvSpPr>
        <p:spPr>
          <a:xfrm>
            <a:off x="177925" y="4068000"/>
            <a:ext cx="4158000" cy="393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Lecture 39</a:t>
            </a:r>
            <a:r>
              <a:rPr lang="en"/>
              <a:t>, CS61B, </a:t>
            </a:r>
            <a:r>
              <a:rPr lang="en"/>
              <a:t>Spring 2024</a:t>
            </a:r>
            <a:endParaRPr/>
          </a:p>
        </p:txBody>
      </p:sp>
      <p:sp>
        <p:nvSpPr>
          <p:cNvPr id="589" name="Google Shape;589;p72"/>
          <p:cNvSpPr txBox="1"/>
          <p:nvPr>
            <p:ph idx="1" type="body"/>
          </p:nvPr>
        </p:nvSpPr>
        <p:spPr>
          <a:xfrm>
            <a:off x="4812375" y="402198"/>
            <a:ext cx="3999900" cy="4260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9E9E9E"/>
                </a:solidFill>
              </a:rPr>
              <a:t>Warmup: Reductions Practice</a:t>
            </a:r>
            <a:endParaRPr>
              <a:solidFill>
                <a:srgbClr val="9E9E9E"/>
              </a:solidFill>
            </a:endParaRPr>
          </a:p>
          <a:p>
            <a:pPr indent="0" lvl="0" marL="0" rtl="0" algn="l">
              <a:spcBef>
                <a:spcPts val="600"/>
              </a:spcBef>
              <a:spcAft>
                <a:spcPts val="0"/>
              </a:spcAft>
              <a:buNone/>
            </a:pPr>
            <a:r>
              <a:rPr lang="en">
                <a:solidFill>
                  <a:srgbClr val="9E9E9E"/>
                </a:solidFill>
              </a:rPr>
              <a:t>Deterministic Turing Machine vs Nondeterministic Turing Machine</a:t>
            </a:r>
            <a:endParaRPr>
              <a:solidFill>
                <a:srgbClr val="9E9E9E"/>
              </a:solidFill>
            </a:endParaRPr>
          </a:p>
          <a:p>
            <a:pPr indent="0" lvl="0" marL="0" rtl="0" algn="l">
              <a:spcBef>
                <a:spcPts val="600"/>
              </a:spcBef>
              <a:spcAft>
                <a:spcPts val="0"/>
              </a:spcAft>
              <a:buNone/>
            </a:pPr>
            <a:r>
              <a:rPr lang="en">
                <a:solidFill>
                  <a:srgbClr val="9E9E9E"/>
                </a:solidFill>
              </a:rPr>
              <a:t>Problems in NP</a:t>
            </a:r>
            <a:endParaRPr>
              <a:solidFill>
                <a:srgbClr val="9E9E9E"/>
              </a:solidFill>
            </a:endParaRPr>
          </a:p>
          <a:p>
            <a:pPr indent="0" lvl="0" marL="0" rtl="0" algn="l">
              <a:spcBef>
                <a:spcPts val="600"/>
              </a:spcBef>
              <a:spcAft>
                <a:spcPts val="0"/>
              </a:spcAft>
              <a:buNone/>
            </a:pPr>
            <a:r>
              <a:rPr lang="en">
                <a:solidFill>
                  <a:srgbClr val="9E9E9E"/>
                </a:solidFill>
              </a:rPr>
              <a:t>NP-Complete Problems</a:t>
            </a:r>
            <a:endParaRPr>
              <a:solidFill>
                <a:srgbClr val="9E9E9E"/>
              </a:solidFill>
            </a:endParaRPr>
          </a:p>
          <a:p>
            <a:pPr indent="0" lvl="0" marL="0" rtl="0" algn="l">
              <a:spcBef>
                <a:spcPts val="600"/>
              </a:spcBef>
              <a:spcAft>
                <a:spcPts val="0"/>
              </a:spcAft>
              <a:buNone/>
            </a:pPr>
            <a:r>
              <a:rPr b="1" lang="en">
                <a:solidFill>
                  <a:schemeClr val="accent3"/>
                </a:solidFill>
                <a:latin typeface="Roboto"/>
                <a:ea typeface="Roboto"/>
                <a:cs typeface="Roboto"/>
                <a:sym typeface="Roboto"/>
              </a:rPr>
              <a:t>P=NP</a:t>
            </a:r>
            <a:endParaRPr>
              <a:solidFill>
                <a:srgbClr val="9E9E9E"/>
              </a:solidFill>
            </a:endParaRPr>
          </a:p>
        </p:txBody>
      </p:sp>
      <p:sp>
        <p:nvSpPr>
          <p:cNvPr id="590" name="Google Shape;590;p72"/>
          <p:cNvSpPr txBox="1"/>
          <p:nvPr>
            <p:ph type="title"/>
          </p:nvPr>
        </p:nvSpPr>
        <p:spPr>
          <a:xfrm>
            <a:off x="177925" y="2003300"/>
            <a:ext cx="4038000" cy="20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 = NP?</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75" name="Shape 175"/>
        <p:cNvGrpSpPr/>
        <p:nvPr/>
      </p:nvGrpSpPr>
      <p:grpSpPr>
        <a:xfrm>
          <a:off x="0" y="0"/>
          <a:ext cx="0" cy="0"/>
          <a:chOff x="0" y="0"/>
          <a:chExt cx="0" cy="0"/>
        </a:xfrm>
      </p:grpSpPr>
      <p:sp>
        <p:nvSpPr>
          <p:cNvPr id="176" name="Google Shape;176;p28"/>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Your knapsack can store up to 10 lbs of material.</a:t>
            </a:r>
            <a:endParaRPr/>
          </a:p>
          <a:p>
            <a:pPr indent="0" lvl="0" marL="0" rtl="0" algn="l">
              <a:spcBef>
                <a:spcPts val="600"/>
              </a:spcBef>
              <a:spcAft>
                <a:spcPts val="0"/>
              </a:spcAft>
              <a:buNone/>
            </a:pPr>
            <a:r>
              <a:rPr lang="en"/>
              <a:t>Which items do you steal?</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Stamp + Crown + Painting + Pebble:</a:t>
            </a:r>
            <a:endParaRPr/>
          </a:p>
          <a:p>
            <a:pPr indent="0" lvl="0" marL="0" rtl="0" algn="l">
              <a:spcBef>
                <a:spcPts val="600"/>
              </a:spcBef>
              <a:spcAft>
                <a:spcPts val="0"/>
              </a:spcAft>
              <a:buNone/>
            </a:pPr>
            <a:r>
              <a:rPr lang="en"/>
              <a:t>Weight = 1+3+5+1 &lt;= 10 lbs</a:t>
            </a:r>
            <a:endParaRPr/>
          </a:p>
          <a:p>
            <a:pPr indent="0" lvl="0" marL="0" rtl="0" algn="l">
              <a:spcBef>
                <a:spcPts val="600"/>
              </a:spcBef>
              <a:spcAft>
                <a:spcPts val="0"/>
              </a:spcAft>
              <a:buNone/>
            </a:pPr>
            <a:r>
              <a:rPr lang="en"/>
              <a:t>Value = 10M+20M+10M+1 = $40,000,001</a:t>
            </a:r>
            <a:endParaRPr/>
          </a:p>
        </p:txBody>
      </p:sp>
      <p:sp>
        <p:nvSpPr>
          <p:cNvPr id="177" name="Google Shape;177;p2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Problem: Example</a:t>
            </a:r>
            <a:endParaRPr/>
          </a:p>
        </p:txBody>
      </p:sp>
      <p:graphicFrame>
        <p:nvGraphicFramePr>
          <p:cNvPr id="178" name="Google Shape;178;p28"/>
          <p:cNvGraphicFramePr/>
          <p:nvPr/>
        </p:nvGraphicFramePr>
        <p:xfrm>
          <a:off x="5353225" y="552300"/>
          <a:ext cx="3000000" cy="3000000"/>
        </p:xfrm>
        <a:graphic>
          <a:graphicData uri="http://schemas.openxmlformats.org/drawingml/2006/table">
            <a:tbl>
              <a:tblPr>
                <a:noFill/>
                <a:tableStyleId>{D6052FE7-7C93-404D-833C-0DD4BC6274C0}</a:tableStyleId>
              </a:tblPr>
              <a:tblGrid>
                <a:gridCol w="1025975"/>
                <a:gridCol w="1161300"/>
                <a:gridCol w="1253000"/>
              </a:tblGrid>
              <a:tr h="381000">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Weight (lbs)</a:t>
                      </a:r>
                      <a:endParaRPr/>
                    </a:p>
                  </a:txBody>
                  <a:tcPr marT="91425" marB="91425" marR="91425" marL="91425"/>
                </a:tc>
                <a:tc>
                  <a:txBody>
                    <a:bodyPr/>
                    <a:lstStyle/>
                    <a:p>
                      <a:pPr indent="0" lvl="0" marL="0" rtl="0" algn="l">
                        <a:spcBef>
                          <a:spcPts val="0"/>
                        </a:spcBef>
                        <a:spcAft>
                          <a:spcPts val="0"/>
                        </a:spcAft>
                        <a:buNone/>
                      </a:pPr>
                      <a:r>
                        <a:rPr lang="en"/>
                        <a:t>Value ($)</a:t>
                      </a:r>
                      <a:endParaRPr/>
                    </a:p>
                  </a:txBody>
                  <a:tcPr marT="91425" marB="91425" marR="91425" marL="91425"/>
                </a:tc>
              </a:tr>
              <a:tr h="381000">
                <a:tc>
                  <a:txBody>
                    <a:bodyPr/>
                    <a:lstStyle/>
                    <a:p>
                      <a:pPr indent="0" lvl="0" marL="0" rtl="0" algn="l">
                        <a:spcBef>
                          <a:spcPts val="0"/>
                        </a:spcBef>
                        <a:spcAft>
                          <a:spcPts val="0"/>
                        </a:spcAft>
                        <a:buNone/>
                      </a:pPr>
                      <a:r>
                        <a:rPr b="1" lang="en"/>
                        <a:t>Stamp</a:t>
                      </a:r>
                      <a:endParaRPr b="1"/>
                    </a:p>
                  </a:txBody>
                  <a:tcPr marT="91425" marB="91425" marR="91425" marL="91425"/>
                </a:tc>
                <a:tc>
                  <a:txBody>
                    <a:bodyPr/>
                    <a:lstStyle/>
                    <a:p>
                      <a:pPr indent="0" lvl="0" marL="0" rtl="0" algn="l">
                        <a:spcBef>
                          <a:spcPts val="0"/>
                        </a:spcBef>
                        <a:spcAft>
                          <a:spcPts val="0"/>
                        </a:spcAft>
                        <a:buNone/>
                      </a:pPr>
                      <a:r>
                        <a:rPr b="1" lang="en"/>
                        <a:t>1</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10,000,000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b="1" lang="en"/>
                        <a:t>Crown</a:t>
                      </a:r>
                      <a:endParaRPr b="1"/>
                    </a:p>
                  </a:txBody>
                  <a:tcPr marT="91425" marB="91425" marR="91425" marL="91425"/>
                </a:tc>
                <a:tc>
                  <a:txBody>
                    <a:bodyPr/>
                    <a:lstStyle/>
                    <a:p>
                      <a:pPr indent="0" lvl="0" marL="0" rtl="0" algn="l">
                        <a:spcBef>
                          <a:spcPts val="0"/>
                        </a:spcBef>
                        <a:spcAft>
                          <a:spcPts val="0"/>
                        </a:spcAft>
                        <a:buNone/>
                      </a:pPr>
                      <a:r>
                        <a:rPr b="1" lang="en"/>
                        <a:t>3</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20,000,000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b="1" lang="en"/>
                        <a:t>Painting</a:t>
                      </a:r>
                      <a:endParaRPr b="1"/>
                    </a:p>
                  </a:txBody>
                  <a:tcPr marT="91425" marB="91425" marR="91425" marL="91425"/>
                </a:tc>
                <a:tc>
                  <a:txBody>
                    <a:bodyPr/>
                    <a:lstStyle/>
                    <a:p>
                      <a:pPr indent="0" lvl="0" marL="0" rtl="0" algn="l">
                        <a:spcBef>
                          <a:spcPts val="0"/>
                        </a:spcBef>
                        <a:spcAft>
                          <a:spcPts val="0"/>
                        </a:spcAft>
                        <a:buNone/>
                      </a:pPr>
                      <a:r>
                        <a:rPr b="1" lang="en"/>
                        <a:t>5</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10,000,000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Diamond</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1,000,000</a:t>
                      </a:r>
                      <a:endParaRPr/>
                    </a:p>
                  </a:txBody>
                  <a:tcPr marT="91425" marB="91425" marR="91425" marL="91425"/>
                </a:tc>
              </a:tr>
              <a:tr h="381000">
                <a:tc>
                  <a:txBody>
                    <a:bodyPr/>
                    <a:lstStyle/>
                    <a:p>
                      <a:pPr indent="0" lvl="0" marL="0" rtl="0" algn="l">
                        <a:spcBef>
                          <a:spcPts val="0"/>
                        </a:spcBef>
                        <a:spcAft>
                          <a:spcPts val="0"/>
                        </a:spcAft>
                        <a:buNone/>
                      </a:pPr>
                      <a:r>
                        <a:rPr b="1" lang="en"/>
                        <a:t>Pebble</a:t>
                      </a:r>
                      <a:endParaRPr b="1"/>
                    </a:p>
                  </a:txBody>
                  <a:tcPr marT="91425" marB="91425" marR="91425" marL="91425"/>
                </a:tc>
                <a:tc>
                  <a:txBody>
                    <a:bodyPr/>
                    <a:lstStyle/>
                    <a:p>
                      <a:pPr indent="0" lvl="0" marL="0" rtl="0" algn="l">
                        <a:spcBef>
                          <a:spcPts val="0"/>
                        </a:spcBef>
                        <a:spcAft>
                          <a:spcPts val="0"/>
                        </a:spcAft>
                        <a:buNone/>
                      </a:pPr>
                      <a:r>
                        <a:rPr b="1" lang="en"/>
                        <a:t>1</a:t>
                      </a:r>
                      <a:endParaRPr b="1"/>
                    </a:p>
                  </a:txBody>
                  <a:tcPr marT="91425" marB="91425" marR="91425" marL="91425"/>
                </a:tc>
                <a:tc>
                  <a:txBody>
                    <a:bodyPr/>
                    <a:lstStyle/>
                    <a:p>
                      <a:pPr indent="0" lvl="0" marL="0" rtl="0" algn="l">
                        <a:spcBef>
                          <a:spcPts val="0"/>
                        </a:spcBef>
                        <a:spcAft>
                          <a:spcPts val="0"/>
                        </a:spcAft>
                        <a:buNone/>
                      </a:pPr>
                      <a:r>
                        <a:rPr b="1" lang="en">
                          <a:solidFill>
                            <a:schemeClr val="dk1"/>
                          </a:solidFill>
                          <a:latin typeface="Consolas"/>
                          <a:ea typeface="Consolas"/>
                          <a:cs typeface="Consolas"/>
                          <a:sym typeface="Consolas"/>
                        </a:rPr>
                        <a:t>         1</a:t>
                      </a:r>
                      <a:endParaRPr b="1"/>
                    </a:p>
                  </a:txBody>
                  <a:tcPr marT="91425" marB="91425" marR="91425" marL="91425"/>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73"/>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 = NP?</a:t>
            </a:r>
            <a:endParaRPr/>
          </a:p>
        </p:txBody>
      </p:sp>
      <p:sp>
        <p:nvSpPr>
          <p:cNvPr id="596" name="Google Shape;596;p73"/>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Consensus Opinion (Bill Gasarch Poll, 2019 poll)</a:t>
            </a:r>
            <a:endParaRPr/>
          </a:p>
          <a:p>
            <a:pPr indent="-342900" lvl="0" marL="457200" rtl="0" algn="l">
              <a:spcBef>
                <a:spcPts val="600"/>
              </a:spcBef>
              <a:spcAft>
                <a:spcPts val="0"/>
              </a:spcAft>
              <a:buSzPts val="1800"/>
              <a:buChar char="●"/>
            </a:pPr>
            <a:r>
              <a:rPr lang="en"/>
              <a:t>89%: P ≠ NP (109 respondents)</a:t>
            </a:r>
            <a:endParaRPr/>
          </a:p>
          <a:p>
            <a:pPr indent="-342900" lvl="0" marL="457200" rtl="0" algn="l">
              <a:spcBef>
                <a:spcPts val="0"/>
              </a:spcBef>
              <a:spcAft>
                <a:spcPts val="0"/>
              </a:spcAft>
              <a:buSzPts val="1800"/>
              <a:buChar char="●"/>
            </a:pPr>
            <a:r>
              <a:rPr lang="en"/>
              <a:t>11%: P = NP (15 respondents)</a:t>
            </a:r>
            <a:endParaRPr/>
          </a:p>
          <a:p>
            <a:pPr indent="-342900" lvl="0" marL="457200" rtl="0" algn="l">
              <a:spcBef>
                <a:spcPts val="0"/>
              </a:spcBef>
              <a:spcAft>
                <a:spcPts val="0"/>
              </a:spcAft>
              <a:buSzPts val="1800"/>
              <a:buChar char="●"/>
            </a:pPr>
            <a:r>
              <a:rPr lang="en"/>
              <a:t>~3% mentioned in comments an alternative: P = NP is provably impossible to prove OR disprove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Why is opinion generally negative?</a:t>
            </a:r>
            <a:endParaRPr/>
          </a:p>
          <a:p>
            <a:pPr indent="-342900" lvl="0" marL="457200" rtl="0" algn="l">
              <a:spcBef>
                <a:spcPts val="600"/>
              </a:spcBef>
              <a:spcAft>
                <a:spcPts val="0"/>
              </a:spcAft>
              <a:buSzPts val="1800"/>
              <a:buChar char="●"/>
            </a:pPr>
            <a:r>
              <a:rPr lang="en"/>
              <a:t>Someone would have proved it by now.</a:t>
            </a:r>
            <a:endParaRPr/>
          </a:p>
          <a:p>
            <a:pPr indent="-342900" lvl="1" marL="914400" rtl="0" algn="l">
              <a:spcBef>
                <a:spcPts val="0"/>
              </a:spcBef>
              <a:spcAft>
                <a:spcPts val="0"/>
              </a:spcAft>
              <a:buSzPts val="1800"/>
              <a:buChar char="○"/>
            </a:pPr>
            <a:r>
              <a:rPr lang="en"/>
              <a:t> “The only supporting arguments I can offer are the failure of all efforts to place specific NP-complete problems in P by constructing polynomial-time algorithms.” - Dick Karp</a:t>
            </a:r>
            <a:endParaRPr/>
          </a:p>
          <a:p>
            <a:pPr indent="-342900" lvl="0" marL="457200" rtl="0" algn="l">
              <a:spcBef>
                <a:spcPts val="0"/>
              </a:spcBef>
              <a:spcAft>
                <a:spcPts val="0"/>
              </a:spcAft>
              <a:buSzPts val="1800"/>
              <a:buChar char="●"/>
            </a:pPr>
            <a:r>
              <a:rPr lang="en"/>
              <a:t>Creation of a correct solution seems philosophically more difficult than verifying a solution.</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74"/>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 = NP?</a:t>
            </a:r>
            <a:endParaRPr/>
          </a:p>
        </p:txBody>
      </p:sp>
      <p:sp>
        <p:nvSpPr>
          <p:cNvPr id="602" name="Google Shape;602;p74"/>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Consensus Opinion (Bill Gasarch Poll, 2019 poll)</a:t>
            </a:r>
            <a:endParaRPr/>
          </a:p>
          <a:p>
            <a:pPr indent="-342900" lvl="0" marL="457200" rtl="0" algn="l">
              <a:spcBef>
                <a:spcPts val="600"/>
              </a:spcBef>
              <a:spcAft>
                <a:spcPts val="0"/>
              </a:spcAft>
              <a:buSzPts val="1800"/>
              <a:buChar char="●"/>
            </a:pPr>
            <a:r>
              <a:rPr lang="en"/>
              <a:t>89%: P ≠ NP (109 respondents)</a:t>
            </a:r>
            <a:endParaRPr/>
          </a:p>
          <a:p>
            <a:pPr indent="-342900" lvl="0" marL="457200" rtl="0" algn="l">
              <a:spcBef>
                <a:spcPts val="0"/>
              </a:spcBef>
              <a:spcAft>
                <a:spcPts val="0"/>
              </a:spcAft>
              <a:buSzPts val="1800"/>
              <a:buChar char="●"/>
            </a:pPr>
            <a:r>
              <a:rPr lang="en"/>
              <a:t>11%: P = NP (15 respondents)</a:t>
            </a:r>
            <a:endParaRPr/>
          </a:p>
          <a:p>
            <a:pPr indent="-342900" lvl="0" marL="457200" rtl="0" algn="l">
              <a:spcBef>
                <a:spcPts val="0"/>
              </a:spcBef>
              <a:spcAft>
                <a:spcPts val="0"/>
              </a:spcAft>
              <a:buSzPts val="1800"/>
              <a:buChar char="●"/>
            </a:pPr>
            <a:r>
              <a:rPr lang="en"/>
              <a:t>~3% mentioned in comments an alternative: P = NP is provably impossible to prove OR disprove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Why do some people think P=NP is still possible?</a:t>
            </a:r>
            <a:endParaRPr/>
          </a:p>
          <a:p>
            <a:pPr indent="-336550" lvl="0" marL="457200" rtl="0" algn="l">
              <a:spcBef>
                <a:spcPts val="600"/>
              </a:spcBef>
              <a:spcAft>
                <a:spcPts val="0"/>
              </a:spcAft>
              <a:buSzPts val="1700"/>
              <a:buChar char="●"/>
            </a:pPr>
            <a:r>
              <a:rPr lang="en" sz="1700"/>
              <a:t>NP is surprisingly close to P. </a:t>
            </a:r>
            <a:endParaRPr sz="1700"/>
          </a:p>
          <a:p>
            <a:pPr indent="-336550" lvl="1" marL="914400" rtl="0" algn="l">
              <a:spcBef>
                <a:spcPts val="0"/>
              </a:spcBef>
              <a:spcAft>
                <a:spcPts val="0"/>
              </a:spcAft>
              <a:buSzPts val="1700"/>
              <a:buChar char="○"/>
            </a:pPr>
            <a:r>
              <a:rPr lang="en" sz="1700"/>
              <a:t>We have algorithms that solve the Knapsack problem in polynomial time:</a:t>
            </a:r>
            <a:endParaRPr sz="1700"/>
          </a:p>
          <a:p>
            <a:pPr indent="-336550" lvl="2" marL="1371600" rtl="0" algn="l">
              <a:spcBef>
                <a:spcPts val="0"/>
              </a:spcBef>
              <a:spcAft>
                <a:spcPts val="0"/>
              </a:spcAft>
              <a:buSzPts val="1700"/>
              <a:buChar char="■"/>
            </a:pPr>
            <a:r>
              <a:rPr lang="en" sz="1700"/>
              <a:t>If N is defined as the total weight of the items, instead of the number of items</a:t>
            </a:r>
            <a:endParaRPr sz="1700"/>
          </a:p>
          <a:p>
            <a:pPr indent="-336550" lvl="3" marL="1828800" rtl="0" algn="l">
              <a:spcBef>
                <a:spcPts val="0"/>
              </a:spcBef>
              <a:spcAft>
                <a:spcPts val="0"/>
              </a:spcAft>
              <a:buSzPts val="1700"/>
              <a:buChar char="●"/>
            </a:pPr>
            <a:r>
              <a:rPr lang="en" sz="1700"/>
              <a:t>But only if the weights and values of items are integers, not rational numbers</a:t>
            </a:r>
            <a:endParaRPr sz="1700"/>
          </a:p>
          <a:p>
            <a:pPr indent="-336550" lvl="2" marL="1371600" rtl="0" algn="l">
              <a:spcBef>
                <a:spcPts val="0"/>
              </a:spcBef>
              <a:spcAft>
                <a:spcPts val="0"/>
              </a:spcAft>
              <a:buSzPts val="1700"/>
              <a:buChar char="■"/>
            </a:pPr>
            <a:r>
              <a:rPr lang="en" sz="1700"/>
              <a:t>If we want to find a solution within x% of optimal, for any x&gt;0</a:t>
            </a:r>
            <a:endParaRPr sz="1700"/>
          </a:p>
          <a:p>
            <a:pPr indent="-336550" lvl="1" marL="914400" rtl="0" algn="l">
              <a:spcBef>
                <a:spcPts val="0"/>
              </a:spcBef>
              <a:spcAft>
                <a:spcPts val="0"/>
              </a:spcAft>
              <a:buSzPts val="1700"/>
              <a:buChar char="○"/>
            </a:pPr>
            <a:r>
              <a:rPr lang="en" sz="1700"/>
              <a:t>Modern SAT solvers work in polynomial time in </a:t>
            </a:r>
            <a:r>
              <a:rPr i="1" lang="en" sz="1700"/>
              <a:t>almost all</a:t>
            </a:r>
            <a:r>
              <a:rPr lang="en" sz="1700"/>
              <a:t> randomly generated cases, and only exhibit exponential time in cases tailor-made to the algorithm</a:t>
            </a:r>
            <a:endParaRPr sz="17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75"/>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happens if you prove P=NP?</a:t>
            </a:r>
            <a:endParaRPr/>
          </a:p>
        </p:txBody>
      </p:sp>
      <p:sp>
        <p:nvSpPr>
          <p:cNvPr id="608" name="Google Shape;608;p75"/>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If P = NP is proven (even if we find an algorithm that takes Θ(n</a:t>
            </a:r>
            <a:r>
              <a:rPr baseline="30000" lang="en"/>
              <a:t>1000000</a:t>
            </a:r>
            <a:r>
              <a:rPr lang="en"/>
              <a:t>)) time:</a:t>
            </a:r>
            <a:endParaRPr/>
          </a:p>
          <a:p>
            <a:pPr indent="-342900" lvl="0" marL="457200" rtl="0" algn="l">
              <a:spcBef>
                <a:spcPts val="600"/>
              </a:spcBef>
              <a:spcAft>
                <a:spcPts val="0"/>
              </a:spcAft>
              <a:buSzPts val="1800"/>
              <a:buChar char="●"/>
            </a:pPr>
            <a:r>
              <a:rPr lang="en"/>
              <a:t>Every problem in NP collapses into P</a:t>
            </a:r>
            <a:endParaRPr/>
          </a:p>
          <a:p>
            <a:pPr indent="-342900" lvl="0" marL="457200" rtl="0" algn="l">
              <a:spcBef>
                <a:spcPts val="0"/>
              </a:spcBef>
              <a:spcAft>
                <a:spcPts val="0"/>
              </a:spcAft>
              <a:buSzPts val="1800"/>
              <a:buChar char="●"/>
            </a:pPr>
            <a:r>
              <a:rPr lang="en"/>
              <a:t>All modern cryptography breaks</a:t>
            </a:r>
            <a:endParaRPr/>
          </a:p>
          <a:p>
            <a:pPr indent="-342900" lvl="0" marL="457200" rtl="0" algn="l">
              <a:spcBef>
                <a:spcPts val="0"/>
              </a:spcBef>
              <a:spcAft>
                <a:spcPts val="0"/>
              </a:spcAft>
              <a:buSzPts val="1800"/>
              <a:buChar char="●"/>
            </a:pPr>
            <a:r>
              <a:rPr lang="en"/>
              <a:t>A fundamental assumption made by 89% of CS theorists is broken, and further improvements are likely</a:t>
            </a:r>
            <a:endParaRPr/>
          </a:p>
          <a:p>
            <a:pPr indent="0" lvl="0" marL="0" rtl="0" algn="l">
              <a:spcBef>
                <a:spcPts val="600"/>
              </a:spcBef>
              <a:spcAft>
                <a:spcPts val="0"/>
              </a:spcAft>
              <a:buNone/>
            </a:pPr>
            <a:r>
              <a:rPr lang="en"/>
              <a:t>If P != NP is proven:</a:t>
            </a:r>
            <a:endParaRPr/>
          </a:p>
          <a:p>
            <a:pPr indent="-342900" lvl="0" marL="457200" rtl="0" algn="l">
              <a:spcBef>
                <a:spcPts val="600"/>
              </a:spcBef>
              <a:spcAft>
                <a:spcPts val="0"/>
              </a:spcAft>
              <a:buSzPts val="1800"/>
              <a:buChar char="●"/>
            </a:pPr>
            <a:r>
              <a:rPr lang="en"/>
              <a:t>An entire new branch of theory will likely be developed off those methods</a:t>
            </a:r>
            <a:endParaRPr/>
          </a:p>
          <a:p>
            <a:pPr indent="-342900" lvl="1" marL="914400" rtl="0" algn="l">
              <a:spcBef>
                <a:spcPts val="0"/>
              </a:spcBef>
              <a:spcAft>
                <a:spcPts val="0"/>
              </a:spcAft>
              <a:buSzPts val="1800"/>
              <a:buChar char="○"/>
            </a:pPr>
            <a:r>
              <a:rPr lang="en"/>
              <a:t>There are currently a LOT of unsolved problems in complexity </a:t>
            </a:r>
            <a:r>
              <a:rPr lang="en"/>
              <a:t>hierarchy</a:t>
            </a:r>
            <a:endParaRPr/>
          </a:p>
          <a:p>
            <a:pPr indent="-342900" lvl="0" marL="457200" rtl="0" algn="l">
              <a:spcBef>
                <a:spcPts val="0"/>
              </a:spcBef>
              <a:spcAft>
                <a:spcPts val="0"/>
              </a:spcAft>
              <a:buSzPts val="1800"/>
              <a:buChar char="●"/>
            </a:pPr>
            <a:r>
              <a:rPr lang="en"/>
              <a:t>Despite hundreds of people working on this problem, there's been basically no progress on solving this in the past decade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6"/>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Millenium Problems</a:t>
            </a:r>
            <a:endParaRPr/>
          </a:p>
        </p:txBody>
      </p:sp>
      <p:sp>
        <p:nvSpPr>
          <p:cNvPr id="614" name="Google Shape;614;p76"/>
          <p:cNvSpPr txBox="1"/>
          <p:nvPr>
            <p:ph idx="1" type="body"/>
          </p:nvPr>
        </p:nvSpPr>
        <p:spPr>
          <a:xfrm>
            <a:off x="107044" y="402200"/>
            <a:ext cx="85206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2000, the Clay Mathematics Institute set up $1,000,000 prizes for the solution (proof, disproof, or proof of independence from ZFC) of each of </a:t>
            </a:r>
            <a:r>
              <a:rPr lang="en" u="sng">
                <a:solidFill>
                  <a:schemeClr val="hlink"/>
                </a:solidFill>
                <a:hlinkClick r:id="rId3"/>
              </a:rPr>
              <a:t>seven problems.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Millenium Prize Problems.</a:t>
            </a:r>
            <a:endParaRPr/>
          </a:p>
          <a:p>
            <a:pPr indent="-342900" lvl="0" marL="457200" rtl="0" algn="l">
              <a:spcBef>
                <a:spcPts val="600"/>
              </a:spcBef>
              <a:spcAft>
                <a:spcPts val="0"/>
              </a:spcAft>
              <a:buSzPts val="1800"/>
              <a:buChar char="●"/>
            </a:pPr>
            <a:r>
              <a:rPr lang="en"/>
              <a:t>Hodge conjecture</a:t>
            </a:r>
            <a:endParaRPr/>
          </a:p>
          <a:p>
            <a:pPr indent="-342900" lvl="0" marL="457200" rtl="0" algn="l">
              <a:spcBef>
                <a:spcPts val="0"/>
              </a:spcBef>
              <a:spcAft>
                <a:spcPts val="0"/>
              </a:spcAft>
              <a:buSzPts val="1800"/>
              <a:buChar char="●"/>
            </a:pPr>
            <a:r>
              <a:rPr lang="en"/>
              <a:t>Poincare conjecture (solved in 2002!)</a:t>
            </a:r>
            <a:endParaRPr/>
          </a:p>
          <a:p>
            <a:pPr indent="-342900" lvl="0" marL="457200" rtl="0" algn="l">
              <a:spcBef>
                <a:spcPts val="0"/>
              </a:spcBef>
              <a:spcAft>
                <a:spcPts val="0"/>
              </a:spcAft>
              <a:buSzPts val="1800"/>
              <a:buChar char="●"/>
            </a:pPr>
            <a:r>
              <a:rPr lang="en"/>
              <a:t>Riemann hypothesis</a:t>
            </a:r>
            <a:endParaRPr/>
          </a:p>
          <a:p>
            <a:pPr indent="-342900" lvl="0" marL="457200" rtl="0" algn="l">
              <a:spcBef>
                <a:spcPts val="0"/>
              </a:spcBef>
              <a:spcAft>
                <a:spcPts val="0"/>
              </a:spcAft>
              <a:buSzPts val="1800"/>
              <a:buChar char="●"/>
            </a:pPr>
            <a:r>
              <a:rPr lang="en"/>
              <a:t>Yang-Mills existence and mass gap</a:t>
            </a:r>
            <a:endParaRPr/>
          </a:p>
          <a:p>
            <a:pPr indent="-342900" lvl="0" marL="457200" rtl="0" algn="l">
              <a:spcBef>
                <a:spcPts val="0"/>
              </a:spcBef>
              <a:spcAft>
                <a:spcPts val="0"/>
              </a:spcAft>
              <a:buSzPts val="1800"/>
              <a:buChar char="●"/>
            </a:pPr>
            <a:r>
              <a:rPr lang="en"/>
              <a:t>Navier-Stokes existence and smoothness</a:t>
            </a:r>
            <a:endParaRPr/>
          </a:p>
          <a:p>
            <a:pPr indent="-342900" lvl="0" marL="457200" rtl="0" algn="l">
              <a:spcBef>
                <a:spcPts val="0"/>
              </a:spcBef>
              <a:spcAft>
                <a:spcPts val="0"/>
              </a:spcAft>
              <a:buSzPts val="1800"/>
              <a:buChar char="●"/>
            </a:pPr>
            <a:r>
              <a:rPr lang="en"/>
              <a:t>Birch and Swinnerton-dyer conjecture</a:t>
            </a:r>
            <a:endParaRPr/>
          </a:p>
          <a:p>
            <a:pPr indent="-342900" lvl="0" marL="457200" rtl="0" algn="l">
              <a:spcBef>
                <a:spcPts val="0"/>
              </a:spcBef>
              <a:spcAft>
                <a:spcPts val="0"/>
              </a:spcAft>
              <a:buSzPts val="1800"/>
              <a:buChar char="●"/>
            </a:pPr>
            <a:r>
              <a:rPr lang="en"/>
              <a:t>P=NP</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77"/>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because a problem hasn't been solved doesn't mean you can't find a solution</a:t>
            </a:r>
            <a:endParaRPr/>
          </a:p>
        </p:txBody>
      </p:sp>
      <p:sp>
        <p:nvSpPr>
          <p:cNvPr id="620" name="Google Shape;620;p77"/>
          <p:cNvSpPr txBox="1"/>
          <p:nvPr>
            <p:ph idx="1" type="body"/>
          </p:nvPr>
        </p:nvSpPr>
        <p:spPr>
          <a:xfrm>
            <a:off x="107048" y="402200"/>
            <a:ext cx="53922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Despite all I've said, you shouldn't be discouraged from finding a solution. Amateur theorists find massive breakthroughs in CS and math surprisingly often.</a:t>
            </a:r>
            <a:endParaRPr/>
          </a:p>
          <a:p>
            <a:pPr indent="0" lvl="0" marL="0" rtl="0" algn="l">
              <a:spcBef>
                <a:spcPts val="600"/>
              </a:spcBef>
              <a:spcAft>
                <a:spcPts val="0"/>
              </a:spcAft>
              <a:buNone/>
            </a:pPr>
            <a:r>
              <a:rPr lang="en"/>
              <a:t>Example: Some fans of the anime "The Melancholy of Haruhi Suzumiya" ended up solving a major unsolved problem while trying to determine how many ways they could watch the series. The proof was written on 4chan in 2011, discovered by a mathematician in 2018, and published in 2021.</a:t>
            </a:r>
            <a:endParaRPr/>
          </a:p>
          <a:p>
            <a:pPr indent="0" lvl="0" marL="0" rtl="0" algn="l">
              <a:spcBef>
                <a:spcPts val="600"/>
              </a:spcBef>
              <a:spcAft>
                <a:spcPts val="0"/>
              </a:spcAft>
              <a:buNone/>
            </a:pPr>
            <a:r>
              <a:rPr lang="en"/>
              <a:t>Sometimes, the best way to do CS is to just play around with stuff and see what happens.</a:t>
            </a:r>
            <a:endParaRPr/>
          </a:p>
        </p:txBody>
      </p:sp>
      <p:pic>
        <p:nvPicPr>
          <p:cNvPr id="621" name="Google Shape;621;p77"/>
          <p:cNvPicPr preferRelativeResize="0"/>
          <p:nvPr/>
        </p:nvPicPr>
        <p:blipFill>
          <a:blip r:embed="rId3">
            <a:alphaModFix/>
          </a:blip>
          <a:stretch>
            <a:fillRect/>
          </a:stretch>
        </p:blipFill>
        <p:spPr>
          <a:xfrm>
            <a:off x="5804675" y="467100"/>
            <a:ext cx="3058800" cy="42092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78"/>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because a problem hasn't been solved doesn't mean you can't find a solution</a:t>
            </a:r>
            <a:endParaRPr/>
          </a:p>
        </p:txBody>
      </p:sp>
      <p:pic>
        <p:nvPicPr>
          <p:cNvPr id="627" name="Google Shape;627;p78"/>
          <p:cNvPicPr preferRelativeResize="0"/>
          <p:nvPr/>
        </p:nvPicPr>
        <p:blipFill>
          <a:blip r:embed="rId3">
            <a:alphaModFix/>
          </a:blip>
          <a:stretch>
            <a:fillRect/>
          </a:stretch>
        </p:blipFill>
        <p:spPr>
          <a:xfrm>
            <a:off x="152400" y="546000"/>
            <a:ext cx="8734425" cy="3829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Knapsack Problem</a:t>
            </a:r>
            <a:endParaRPr/>
          </a:p>
        </p:txBody>
      </p:sp>
      <p:sp>
        <p:nvSpPr>
          <p:cNvPr id="184" name="Google Shape;184;p29"/>
          <p:cNvSpPr txBox="1"/>
          <p:nvPr>
            <p:ph idx="1" type="body"/>
          </p:nvPr>
        </p:nvSpPr>
        <p:spPr>
          <a:xfrm>
            <a:off x="107048" y="402200"/>
            <a:ext cx="53127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knapsack problem can actually be described as 3 different problems:</a:t>
            </a:r>
            <a:endParaRPr/>
          </a:p>
          <a:p>
            <a:pPr indent="-342900" lvl="0" marL="457200" rtl="0" algn="l">
              <a:spcBef>
                <a:spcPts val="600"/>
              </a:spcBef>
              <a:spcAft>
                <a:spcPts val="0"/>
              </a:spcAft>
              <a:buSzPts val="1800"/>
              <a:buAutoNum type="arabicPeriod"/>
            </a:pPr>
            <a:r>
              <a:rPr lang="en"/>
              <a:t>Given a list of items and a weight limit, return the list of items you should steal (ex. Items, 10 -&gt; [Stamp, Crown, Diamond, Pebble])</a:t>
            </a:r>
            <a:endParaRPr/>
          </a:p>
          <a:p>
            <a:pPr indent="-342900" lvl="0" marL="457200" rtl="0" algn="l">
              <a:spcBef>
                <a:spcPts val="0"/>
              </a:spcBef>
              <a:spcAft>
                <a:spcPts val="0"/>
              </a:spcAft>
              <a:buSzPts val="1800"/>
              <a:buAutoNum type="arabicPeriod"/>
            </a:pPr>
            <a:r>
              <a:rPr lang="en"/>
              <a:t>Given a list of items and a weight limit, return the most value of items you could steal (ex. Items, 10 -&gt; 40,000,001)</a:t>
            </a:r>
            <a:endParaRPr/>
          </a:p>
          <a:p>
            <a:pPr indent="-342900" lvl="0" marL="457200" rtl="0" algn="l">
              <a:spcBef>
                <a:spcPts val="0"/>
              </a:spcBef>
              <a:spcAft>
                <a:spcPts val="0"/>
              </a:spcAft>
              <a:buSzPts val="1800"/>
              <a:buAutoNum type="arabicPeriod"/>
            </a:pPr>
            <a:r>
              <a:rPr lang="en"/>
              <a:t>Given a list of items, a weight limit, and a target value, return True if you can steal that amount of stuff or more, and False if you can't (ex. Items, 10, 40000001 -&gt; True; </a:t>
            </a:r>
            <a:endParaRPr/>
          </a:p>
          <a:p>
            <a:pPr indent="0" lvl="0" marL="457200" rtl="0" algn="l">
              <a:spcBef>
                <a:spcPts val="600"/>
              </a:spcBef>
              <a:spcAft>
                <a:spcPts val="0"/>
              </a:spcAft>
              <a:buNone/>
            </a:pPr>
            <a:r>
              <a:rPr lang="en"/>
              <a:t>Items, 10, 40000002 -&gt; False)</a:t>
            </a:r>
            <a:endParaRPr/>
          </a:p>
        </p:txBody>
      </p:sp>
      <p:graphicFrame>
        <p:nvGraphicFramePr>
          <p:cNvPr id="185" name="Google Shape;185;p29"/>
          <p:cNvGraphicFramePr/>
          <p:nvPr/>
        </p:nvGraphicFramePr>
        <p:xfrm>
          <a:off x="5353225" y="552300"/>
          <a:ext cx="3000000" cy="3000000"/>
        </p:xfrm>
        <a:graphic>
          <a:graphicData uri="http://schemas.openxmlformats.org/drawingml/2006/table">
            <a:tbl>
              <a:tblPr>
                <a:noFill/>
                <a:tableStyleId>{D6052FE7-7C93-404D-833C-0DD4BC6274C0}</a:tableStyleId>
              </a:tblPr>
              <a:tblGrid>
                <a:gridCol w="1025975"/>
                <a:gridCol w="1161300"/>
                <a:gridCol w="1253000"/>
              </a:tblGrid>
              <a:tr h="381000">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Weight (lbs)</a:t>
                      </a:r>
                      <a:endParaRPr/>
                    </a:p>
                  </a:txBody>
                  <a:tcPr marT="91425" marB="91425" marR="91425" marL="91425"/>
                </a:tc>
                <a:tc>
                  <a:txBody>
                    <a:bodyPr/>
                    <a:lstStyle/>
                    <a:p>
                      <a:pPr indent="0" lvl="0" marL="0" rtl="0" algn="l">
                        <a:spcBef>
                          <a:spcPts val="0"/>
                        </a:spcBef>
                        <a:spcAft>
                          <a:spcPts val="0"/>
                        </a:spcAft>
                        <a:buNone/>
                      </a:pPr>
                      <a:r>
                        <a:rPr lang="en"/>
                        <a:t>Value ($)</a:t>
                      </a:r>
                      <a:endParaRPr/>
                    </a:p>
                  </a:txBody>
                  <a:tcPr marT="91425" marB="91425" marR="91425" marL="91425"/>
                </a:tc>
              </a:tr>
              <a:tr h="381000">
                <a:tc>
                  <a:txBody>
                    <a:bodyPr/>
                    <a:lstStyle/>
                    <a:p>
                      <a:pPr indent="0" lvl="0" marL="0" rtl="0" algn="l">
                        <a:spcBef>
                          <a:spcPts val="0"/>
                        </a:spcBef>
                        <a:spcAft>
                          <a:spcPts val="0"/>
                        </a:spcAft>
                        <a:buNone/>
                      </a:pPr>
                      <a:r>
                        <a:rPr b="1" lang="en"/>
                        <a:t>Stamp</a:t>
                      </a:r>
                      <a:endParaRPr b="1"/>
                    </a:p>
                  </a:txBody>
                  <a:tcPr marT="91425" marB="91425" marR="91425" marL="91425"/>
                </a:tc>
                <a:tc>
                  <a:txBody>
                    <a:bodyPr/>
                    <a:lstStyle/>
                    <a:p>
                      <a:pPr indent="0" lvl="0" marL="0" rtl="0" algn="l">
                        <a:spcBef>
                          <a:spcPts val="0"/>
                        </a:spcBef>
                        <a:spcAft>
                          <a:spcPts val="0"/>
                        </a:spcAft>
                        <a:buNone/>
                      </a:pPr>
                      <a:r>
                        <a:rPr b="1" lang="en"/>
                        <a:t>1</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10,000,000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b="1" lang="en"/>
                        <a:t>Crown</a:t>
                      </a:r>
                      <a:endParaRPr b="1"/>
                    </a:p>
                  </a:txBody>
                  <a:tcPr marT="91425" marB="91425" marR="91425" marL="91425"/>
                </a:tc>
                <a:tc>
                  <a:txBody>
                    <a:bodyPr/>
                    <a:lstStyle/>
                    <a:p>
                      <a:pPr indent="0" lvl="0" marL="0" rtl="0" algn="l">
                        <a:spcBef>
                          <a:spcPts val="0"/>
                        </a:spcBef>
                        <a:spcAft>
                          <a:spcPts val="0"/>
                        </a:spcAft>
                        <a:buNone/>
                      </a:pPr>
                      <a:r>
                        <a:rPr b="1" lang="en"/>
                        <a:t>3</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20,000,000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b="1" lang="en"/>
                        <a:t>Painting</a:t>
                      </a:r>
                      <a:endParaRPr b="1"/>
                    </a:p>
                  </a:txBody>
                  <a:tcPr marT="91425" marB="91425" marR="91425" marL="91425"/>
                </a:tc>
                <a:tc>
                  <a:txBody>
                    <a:bodyPr/>
                    <a:lstStyle/>
                    <a:p>
                      <a:pPr indent="0" lvl="0" marL="0" rtl="0" algn="l">
                        <a:spcBef>
                          <a:spcPts val="0"/>
                        </a:spcBef>
                        <a:spcAft>
                          <a:spcPts val="0"/>
                        </a:spcAft>
                        <a:buNone/>
                      </a:pPr>
                      <a:r>
                        <a:rPr b="1" lang="en"/>
                        <a:t>5</a:t>
                      </a:r>
                      <a:endParaRPr b="1"/>
                    </a:p>
                  </a:txBody>
                  <a:tcPr marT="91425" marB="91425" marR="91425" marL="91425"/>
                </a:tc>
                <a:tc>
                  <a:txBody>
                    <a:bodyPr/>
                    <a:lstStyle/>
                    <a:p>
                      <a:pPr indent="0" lvl="0" marL="0" rtl="0" algn="l">
                        <a:spcBef>
                          <a:spcPts val="0"/>
                        </a:spcBef>
                        <a:spcAft>
                          <a:spcPts val="0"/>
                        </a:spcAft>
                        <a:buNone/>
                      </a:pPr>
                      <a:r>
                        <a:rPr b="1" lang="en">
                          <a:latin typeface="Consolas"/>
                          <a:ea typeface="Consolas"/>
                          <a:cs typeface="Consolas"/>
                          <a:sym typeface="Consolas"/>
                        </a:rPr>
                        <a:t>10,000,000</a:t>
                      </a:r>
                      <a:endParaRPr b="1">
                        <a:latin typeface="Consolas"/>
                        <a:ea typeface="Consolas"/>
                        <a:cs typeface="Consolas"/>
                        <a:sym typeface="Consolas"/>
                      </a:endParaRPr>
                    </a:p>
                  </a:txBody>
                  <a:tcPr marT="91425" marB="91425" marR="91425" marL="91425"/>
                </a:tc>
              </a:tr>
              <a:tr h="381000">
                <a:tc>
                  <a:txBody>
                    <a:bodyPr/>
                    <a:lstStyle/>
                    <a:p>
                      <a:pPr indent="0" lvl="0" marL="0" rtl="0" algn="l">
                        <a:spcBef>
                          <a:spcPts val="0"/>
                        </a:spcBef>
                        <a:spcAft>
                          <a:spcPts val="0"/>
                        </a:spcAft>
                        <a:buNone/>
                      </a:pPr>
                      <a:r>
                        <a:rPr lang="en"/>
                        <a:t>Diamond</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onsolas"/>
                          <a:ea typeface="Consolas"/>
                          <a:cs typeface="Consolas"/>
                          <a:sym typeface="Consolas"/>
                        </a:rPr>
                        <a:t> 1,000,000</a:t>
                      </a:r>
                      <a:endParaRPr/>
                    </a:p>
                  </a:txBody>
                  <a:tcPr marT="91425" marB="91425" marR="91425" marL="91425"/>
                </a:tc>
              </a:tr>
              <a:tr h="381000">
                <a:tc>
                  <a:txBody>
                    <a:bodyPr/>
                    <a:lstStyle/>
                    <a:p>
                      <a:pPr indent="0" lvl="0" marL="0" rtl="0" algn="l">
                        <a:spcBef>
                          <a:spcPts val="0"/>
                        </a:spcBef>
                        <a:spcAft>
                          <a:spcPts val="0"/>
                        </a:spcAft>
                        <a:buNone/>
                      </a:pPr>
                      <a:r>
                        <a:rPr b="1" lang="en"/>
                        <a:t>Pebble</a:t>
                      </a:r>
                      <a:endParaRPr b="1"/>
                    </a:p>
                  </a:txBody>
                  <a:tcPr marT="91425" marB="91425" marR="91425" marL="91425"/>
                </a:tc>
                <a:tc>
                  <a:txBody>
                    <a:bodyPr/>
                    <a:lstStyle/>
                    <a:p>
                      <a:pPr indent="0" lvl="0" marL="0" rtl="0" algn="l">
                        <a:spcBef>
                          <a:spcPts val="0"/>
                        </a:spcBef>
                        <a:spcAft>
                          <a:spcPts val="0"/>
                        </a:spcAft>
                        <a:buNone/>
                      </a:pPr>
                      <a:r>
                        <a:rPr b="1" lang="en"/>
                        <a:t>1</a:t>
                      </a:r>
                      <a:endParaRPr b="1"/>
                    </a:p>
                  </a:txBody>
                  <a:tcPr marT="91425" marB="91425" marR="91425" marL="91425"/>
                </a:tc>
                <a:tc>
                  <a:txBody>
                    <a:bodyPr/>
                    <a:lstStyle/>
                    <a:p>
                      <a:pPr indent="0" lvl="0" marL="0" rtl="0" algn="l">
                        <a:spcBef>
                          <a:spcPts val="0"/>
                        </a:spcBef>
                        <a:spcAft>
                          <a:spcPts val="0"/>
                        </a:spcAft>
                        <a:buNone/>
                      </a:pPr>
                      <a:r>
                        <a:rPr b="1" lang="en">
                          <a:solidFill>
                            <a:schemeClr val="dk1"/>
                          </a:solidFill>
                          <a:latin typeface="Consolas"/>
                          <a:ea typeface="Consolas"/>
                          <a:cs typeface="Consolas"/>
                          <a:sym typeface="Consolas"/>
                        </a:rPr>
                        <a:t>         1</a:t>
                      </a:r>
                      <a:endParaRPr b="1"/>
                    </a:p>
                  </a:txBody>
                  <a:tcPr marT="91425" marB="91425" marR="91425" marL="91425"/>
                </a:tc>
              </a:tr>
            </a:tbl>
          </a:graphicData>
        </a:graphic>
      </p:graphicFrame>
      <p:sp>
        <p:nvSpPr>
          <p:cNvPr id="186" name="Google Shape;186;p29"/>
          <p:cNvSpPr txBox="1"/>
          <p:nvPr/>
        </p:nvSpPr>
        <p:spPr>
          <a:xfrm>
            <a:off x="5573363" y="3142750"/>
            <a:ext cx="3000000" cy="17238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n" sz="1800">
                <a:solidFill>
                  <a:schemeClr val="dk1"/>
                </a:solidFill>
                <a:latin typeface="Roboto"/>
                <a:ea typeface="Roboto"/>
                <a:cs typeface="Roboto"/>
                <a:sym typeface="Roboto"/>
              </a:rPr>
              <a:t>Stamp + Crown + Painting + Pebble:</a:t>
            </a:r>
            <a:endParaRPr sz="1800">
              <a:solidFill>
                <a:schemeClr val="dk1"/>
              </a:solidFill>
              <a:latin typeface="Roboto"/>
              <a:ea typeface="Roboto"/>
              <a:cs typeface="Roboto"/>
              <a:sym typeface="Roboto"/>
            </a:endParaRPr>
          </a:p>
          <a:p>
            <a:pPr indent="0" lvl="0" marL="0" rtl="0" algn="l">
              <a:spcBef>
                <a:spcPts val="600"/>
              </a:spcBef>
              <a:spcAft>
                <a:spcPts val="0"/>
              </a:spcAft>
              <a:buNone/>
            </a:pPr>
            <a:r>
              <a:rPr lang="en" sz="1800">
                <a:solidFill>
                  <a:schemeClr val="dk1"/>
                </a:solidFill>
                <a:latin typeface="Roboto"/>
                <a:ea typeface="Roboto"/>
                <a:cs typeface="Roboto"/>
                <a:sym typeface="Roboto"/>
              </a:rPr>
              <a:t>Weight = 1+3+5+1 &lt;= 10 lbs</a:t>
            </a:r>
            <a:endParaRPr sz="1800">
              <a:solidFill>
                <a:schemeClr val="dk1"/>
              </a:solidFill>
              <a:latin typeface="Roboto"/>
              <a:ea typeface="Roboto"/>
              <a:cs typeface="Roboto"/>
              <a:sym typeface="Roboto"/>
            </a:endParaRPr>
          </a:p>
          <a:p>
            <a:pPr indent="0" lvl="0" marL="0" rtl="0" algn="l">
              <a:spcBef>
                <a:spcPts val="600"/>
              </a:spcBef>
              <a:spcAft>
                <a:spcPts val="0"/>
              </a:spcAft>
              <a:buNone/>
            </a:pPr>
            <a:r>
              <a:rPr lang="en" sz="1800">
                <a:solidFill>
                  <a:schemeClr val="dk1"/>
                </a:solidFill>
                <a:latin typeface="Roboto"/>
                <a:ea typeface="Roboto"/>
                <a:cs typeface="Roboto"/>
                <a:sym typeface="Roboto"/>
              </a:rPr>
              <a:t>Value = 10M+20M+10M+1 = $40,000,001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Knapsack Problem</a:t>
            </a:r>
            <a:endParaRPr/>
          </a:p>
        </p:txBody>
      </p:sp>
      <p:sp>
        <p:nvSpPr>
          <p:cNvPr id="192" name="Google Shape;192;p30"/>
          <p:cNvSpPr txBox="1"/>
          <p:nvPr>
            <p:ph idx="1" type="body"/>
          </p:nvPr>
        </p:nvSpPr>
        <p:spPr>
          <a:xfrm>
            <a:off x="107048" y="402200"/>
            <a:ext cx="53127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knapsack problem can actually be described as 3 different problems:</a:t>
            </a:r>
            <a:endParaRPr/>
          </a:p>
          <a:p>
            <a:pPr indent="-342900" lvl="0" marL="457200" rtl="0" algn="l">
              <a:spcBef>
                <a:spcPts val="600"/>
              </a:spcBef>
              <a:spcAft>
                <a:spcPts val="0"/>
              </a:spcAft>
              <a:buSzPts val="1800"/>
              <a:buAutoNum type="arabicPeriod"/>
            </a:pPr>
            <a:r>
              <a:rPr lang="en"/>
              <a:t>Return the list of items you should steal</a:t>
            </a:r>
            <a:endParaRPr/>
          </a:p>
          <a:p>
            <a:pPr indent="-342900" lvl="0" marL="457200" rtl="0" algn="l">
              <a:spcBef>
                <a:spcPts val="0"/>
              </a:spcBef>
              <a:spcAft>
                <a:spcPts val="0"/>
              </a:spcAft>
              <a:buSzPts val="1800"/>
              <a:buAutoNum type="arabicPeriod"/>
            </a:pPr>
            <a:r>
              <a:rPr lang="en"/>
              <a:t>Return the most value you could steal</a:t>
            </a:r>
            <a:endParaRPr/>
          </a:p>
          <a:p>
            <a:pPr indent="-342900" lvl="0" marL="457200" rtl="0" algn="l">
              <a:spcBef>
                <a:spcPts val="0"/>
              </a:spcBef>
              <a:spcAft>
                <a:spcPts val="0"/>
              </a:spcAft>
              <a:buSzPts val="1800"/>
              <a:buAutoNum type="arabicPeriod"/>
            </a:pPr>
            <a:r>
              <a:rPr lang="en"/>
              <a:t>Return if you can steal at least a target value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Let's show that these problems are </a:t>
            </a:r>
            <a:r>
              <a:rPr i="1" lang="en"/>
              <a:t>equivalent</a:t>
            </a:r>
            <a:r>
              <a:rPr lang="en"/>
              <a:t> via reductions.</a:t>
            </a:r>
            <a:endParaRPr/>
          </a:p>
          <a:p>
            <a:pPr indent="-342900" lvl="0" marL="457200" rtl="0" algn="l">
              <a:spcBef>
                <a:spcPts val="600"/>
              </a:spcBef>
              <a:spcAft>
                <a:spcPts val="0"/>
              </a:spcAft>
              <a:buSzPts val="1800"/>
              <a:buChar char="●"/>
            </a:pPr>
            <a:r>
              <a:rPr lang="en"/>
              <a:t>That is, if we had an oracle that could solve problem 1 in constant time, we could write an algorithm to solve problem 2 in polynomial time, and vice versa</a:t>
            </a:r>
            <a:endParaRPr/>
          </a:p>
        </p:txBody>
      </p:sp>
      <p:sp>
        <p:nvSpPr>
          <p:cNvPr id="193" name="Google Shape;193;p30"/>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194" name="Google Shape;194;p30"/>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195" name="Google Shape;195;p30"/>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3 given an oracle to 2</a:t>
            </a:r>
            <a:endParaRPr/>
          </a:p>
        </p:txBody>
      </p:sp>
      <p:sp>
        <p:nvSpPr>
          <p:cNvPr id="201" name="Google Shape;201;p31"/>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3. </a:t>
            </a:r>
            <a:r>
              <a:rPr lang="en"/>
              <a:t>Return if you can steal at least a target value</a:t>
            </a:r>
            <a:endParaRPr/>
          </a:p>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Ask the oracle the most value you could steal</a:t>
            </a:r>
            <a:endParaRPr/>
          </a:p>
          <a:p>
            <a:pPr indent="0" lvl="0" marL="0" rtl="0" algn="l">
              <a:spcBef>
                <a:spcPts val="600"/>
              </a:spcBef>
              <a:spcAft>
                <a:spcPts val="0"/>
              </a:spcAft>
              <a:buNone/>
            </a:pPr>
            <a:r>
              <a:rPr lang="en"/>
              <a:t>If that amount is greater than or equal to the target, return True. Otherwise return False.</a:t>
            </a:r>
            <a:endParaRPr/>
          </a:p>
        </p:txBody>
      </p:sp>
      <p:sp>
        <p:nvSpPr>
          <p:cNvPr id="202" name="Google Shape;202;p31"/>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03" name="Google Shape;203;p31"/>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04" name="Google Shape;204;p31"/>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05" name="Google Shape;205;p31"/>
          <p:cNvCxnSpPr>
            <a:stCxn id="203" idx="6"/>
            <a:endCxn id="204" idx="2"/>
          </p:cNvCxnSpPr>
          <p:nvPr/>
        </p:nvCxnSpPr>
        <p:spPr>
          <a:xfrm>
            <a:off x="6809675" y="2349600"/>
            <a:ext cx="1292400" cy="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209" name="Shape 209"/>
        <p:cNvGrpSpPr/>
        <p:nvPr/>
      </p:nvGrpSpPr>
      <p:grpSpPr>
        <a:xfrm>
          <a:off x="0" y="0"/>
          <a:ext cx="0" cy="0"/>
          <a:chOff x="0" y="0"/>
          <a:chExt cx="0" cy="0"/>
        </a:xfrm>
      </p:grpSpPr>
      <p:sp>
        <p:nvSpPr>
          <p:cNvPr id="210" name="Google Shape;210;p32"/>
          <p:cNvSpPr txBox="1"/>
          <p:nvPr>
            <p:ph type="title"/>
          </p:nvPr>
        </p:nvSpPr>
        <p:spPr>
          <a:xfrm>
            <a:off x="0" y="0"/>
            <a:ext cx="85206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Knapsack: Solving 2 given an oracle to 1</a:t>
            </a:r>
            <a:endParaRPr/>
          </a:p>
        </p:txBody>
      </p:sp>
      <p:sp>
        <p:nvSpPr>
          <p:cNvPr id="211" name="Google Shape;211;p32"/>
          <p:cNvSpPr txBox="1"/>
          <p:nvPr>
            <p:ph idx="1" type="body"/>
          </p:nvPr>
        </p:nvSpPr>
        <p:spPr>
          <a:xfrm>
            <a:off x="107052" y="402200"/>
            <a:ext cx="8880300" cy="341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2. Return the most value you could steal</a:t>
            </a:r>
            <a:endParaRPr/>
          </a:p>
          <a:p>
            <a:pPr indent="0" lvl="0" marL="0" rtl="0" algn="l">
              <a:spcBef>
                <a:spcPts val="600"/>
              </a:spcBef>
              <a:spcAft>
                <a:spcPts val="0"/>
              </a:spcAft>
              <a:buNone/>
            </a:pPr>
            <a:r>
              <a:rPr lang="en"/>
              <a:t>1. Return the list of items you should steal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12" name="Google Shape;212;p32"/>
          <p:cNvSpPr/>
          <p:nvPr/>
        </p:nvSpPr>
        <p:spPr>
          <a:xfrm>
            <a:off x="7084050" y="667525"/>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1</a:t>
            </a:r>
            <a:endParaRPr sz="2100">
              <a:latin typeface="Roboto"/>
              <a:ea typeface="Roboto"/>
              <a:cs typeface="Roboto"/>
              <a:sym typeface="Roboto"/>
            </a:endParaRPr>
          </a:p>
        </p:txBody>
      </p:sp>
      <p:sp>
        <p:nvSpPr>
          <p:cNvPr id="213" name="Google Shape;213;p32"/>
          <p:cNvSpPr/>
          <p:nvPr/>
        </p:nvSpPr>
        <p:spPr>
          <a:xfrm>
            <a:off x="610137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2</a:t>
            </a:r>
            <a:endParaRPr sz="2100">
              <a:latin typeface="Roboto"/>
              <a:ea typeface="Roboto"/>
              <a:cs typeface="Roboto"/>
              <a:sym typeface="Roboto"/>
            </a:endParaRPr>
          </a:p>
        </p:txBody>
      </p:sp>
      <p:sp>
        <p:nvSpPr>
          <p:cNvPr id="214" name="Google Shape;214;p32"/>
          <p:cNvSpPr/>
          <p:nvPr/>
        </p:nvSpPr>
        <p:spPr>
          <a:xfrm>
            <a:off x="8102125" y="1995450"/>
            <a:ext cx="708300" cy="708300"/>
          </a:xfrm>
          <a:prstGeom prst="ellipse">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Roboto"/>
                <a:ea typeface="Roboto"/>
                <a:cs typeface="Roboto"/>
                <a:sym typeface="Roboto"/>
              </a:rPr>
              <a:t>3</a:t>
            </a:r>
            <a:endParaRPr sz="2100">
              <a:latin typeface="Roboto"/>
              <a:ea typeface="Roboto"/>
              <a:cs typeface="Roboto"/>
              <a:sym typeface="Roboto"/>
            </a:endParaRPr>
          </a:p>
        </p:txBody>
      </p:sp>
      <p:cxnSp>
        <p:nvCxnSpPr>
          <p:cNvPr id="215" name="Google Shape;215;p32"/>
          <p:cNvCxnSpPr>
            <a:stCxn id="213" idx="6"/>
            <a:endCxn id="214" idx="2"/>
          </p:cNvCxnSpPr>
          <p:nvPr/>
        </p:nvCxnSpPr>
        <p:spPr>
          <a:xfrm>
            <a:off x="6809675" y="2349600"/>
            <a:ext cx="1292400" cy="0"/>
          </a:xfrm>
          <a:prstGeom prst="straightConnector1">
            <a:avLst/>
          </a:prstGeom>
          <a:noFill/>
          <a:ln cap="flat" cmpd="sng" w="38100">
            <a:solidFill>
              <a:srgbClr val="000000"/>
            </a:solidFill>
            <a:prstDash val="solid"/>
            <a:round/>
            <a:headEnd len="med" w="med" type="triangle"/>
            <a:tailEnd len="med" w="med" type="none"/>
          </a:ln>
        </p:spPr>
      </p:cxnSp>
      <p:cxnSp>
        <p:nvCxnSpPr>
          <p:cNvPr id="216" name="Google Shape;216;p32"/>
          <p:cNvCxnSpPr>
            <a:stCxn id="212" idx="3"/>
            <a:endCxn id="213" idx="7"/>
          </p:cNvCxnSpPr>
          <p:nvPr/>
        </p:nvCxnSpPr>
        <p:spPr>
          <a:xfrm flipH="1">
            <a:off x="6705978" y="1272097"/>
            <a:ext cx="481800" cy="827100"/>
          </a:xfrm>
          <a:prstGeom prst="straightConnector1">
            <a:avLst/>
          </a:prstGeom>
          <a:noFill/>
          <a:ln cap="flat" cmpd="sng" w="38100">
            <a:solidFill>
              <a:srgbClr val="FF0000"/>
            </a:solidFill>
            <a:prstDash val="solid"/>
            <a:round/>
            <a:headEnd len="med" w="med" type="triangl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imple Lecture">
  <a:themeElements>
    <a:clrScheme name="Simple Light">
      <a:dk1>
        <a:srgbClr val="000000"/>
      </a:dk1>
      <a:lt1>
        <a:srgbClr val="FFFFFF"/>
      </a:lt1>
      <a:dk2>
        <a:srgbClr val="666666"/>
      </a:dk2>
      <a:lt2>
        <a:srgbClr val="C9DAF8"/>
      </a:lt2>
      <a:accent1>
        <a:srgbClr val="FCE5CD"/>
      </a:accent1>
      <a:accent2>
        <a:srgbClr val="CC4125"/>
      </a:accent2>
      <a:accent3>
        <a:srgbClr val="0B5394"/>
      </a:accent3>
      <a:accent4>
        <a:srgbClr val="BF9000"/>
      </a:accent4>
      <a:accent5>
        <a:srgbClr val="6AA84F"/>
      </a:accent5>
      <a:accent6>
        <a:srgbClr val="D9D9D9"/>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